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9" r:id="rId2"/>
    <p:sldId id="380" r:id="rId3"/>
    <p:sldId id="417" r:id="rId4"/>
    <p:sldId id="418" r:id="rId5"/>
    <p:sldId id="421" r:id="rId6"/>
    <p:sldId id="422" r:id="rId7"/>
    <p:sldId id="384" r:id="rId8"/>
    <p:sldId id="333" r:id="rId9"/>
    <p:sldId id="383" r:id="rId10"/>
    <p:sldId id="326" r:id="rId11"/>
    <p:sldId id="327" r:id="rId12"/>
    <p:sldId id="386" r:id="rId13"/>
    <p:sldId id="387" r:id="rId14"/>
    <p:sldId id="340" r:id="rId15"/>
    <p:sldId id="410" r:id="rId16"/>
    <p:sldId id="336" r:id="rId17"/>
    <p:sldId id="412" r:id="rId18"/>
    <p:sldId id="413" r:id="rId19"/>
    <p:sldId id="415" r:id="rId20"/>
    <p:sldId id="448" r:id="rId21"/>
    <p:sldId id="391" r:id="rId22"/>
    <p:sldId id="429" r:id="rId23"/>
    <p:sldId id="361" r:id="rId24"/>
    <p:sldId id="406" r:id="rId25"/>
    <p:sldId id="341" r:id="rId26"/>
    <p:sldId id="405" r:id="rId27"/>
    <p:sldId id="353" r:id="rId28"/>
    <p:sldId id="441" r:id="rId29"/>
    <p:sldId id="430" r:id="rId30"/>
    <p:sldId id="431" r:id="rId31"/>
    <p:sldId id="373" r:id="rId32"/>
    <p:sldId id="374" r:id="rId33"/>
    <p:sldId id="376" r:id="rId34"/>
    <p:sldId id="377" r:id="rId35"/>
    <p:sldId id="445" r:id="rId36"/>
    <p:sldId id="433" r:id="rId37"/>
    <p:sldId id="437" r:id="rId38"/>
    <p:sldId id="434" r:id="rId39"/>
    <p:sldId id="435" r:id="rId40"/>
    <p:sldId id="436" r:id="rId41"/>
    <p:sldId id="446" r:id="rId42"/>
    <p:sldId id="447" r:id="rId43"/>
    <p:sldId id="438" r:id="rId44"/>
    <p:sldId id="439" r:id="rId45"/>
    <p:sldId id="440" r:id="rId46"/>
    <p:sldId id="378"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C0000"/>
    <a:srgbClr val="FF3300"/>
    <a:srgbClr val="FFFFCC"/>
    <a:srgbClr val="FF00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206" y="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66225-0588-43C6-9FF3-B6E68155B3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BCE4C-B078-42C8-B785-638ED7C566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893D0-B1C9-4184-8AE4-24198E5C4B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5573C-4609-464A-AB29-8667188CB99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9835A3-AA96-4D04-840E-475CEA12562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606CF6-E31B-409F-92C1-B4D440FF64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750AF9-8590-4FED-A093-06B2109ECF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54F674-4C30-40F1-9D35-0488016E3D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FA94E8-3940-4BEE-B1D4-FB8D73A70A7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E94B39-57E1-467F-8DC9-7F00157BAE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F978AC-921A-4933-8913-ED2181EE9D9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293E053-13FC-4073-B501-139E6584C4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271" y="400237"/>
            <a:ext cx="8214610" cy="5740033"/>
          </a:xfrm>
          <a:prstGeom prst="rect">
            <a:avLst/>
          </a:prstGeom>
          <a:noFill/>
        </p:spPr>
        <p:txBody>
          <a:bodyPr wrap="square" rtlCol="0">
            <a:spAutoFit/>
          </a:bodyPr>
          <a:lstStyle/>
          <a:p>
            <a:pPr algn="ctr"/>
            <a:r>
              <a:rPr lang="en-US" dirty="0" smtClean="0"/>
              <a:t>Research Experience for Undergraduates, FSU 2019</a:t>
            </a:r>
          </a:p>
          <a:p>
            <a:pPr algn="ctr"/>
            <a:endParaRPr lang="en-US" dirty="0" smtClean="0"/>
          </a:p>
          <a:p>
            <a:pPr algn="ctr"/>
            <a:r>
              <a:rPr lang="en-US" sz="2800" b="1" dirty="0" smtClean="0"/>
              <a:t>Metal Chalcogenides for Fun and Profit</a:t>
            </a:r>
          </a:p>
          <a:p>
            <a:pPr algn="ctr"/>
            <a:endParaRPr lang="en-US" dirty="0"/>
          </a:p>
          <a:p>
            <a:pPr algn="ctr"/>
            <a:r>
              <a:rPr lang="en-US" dirty="0" smtClean="0"/>
              <a:t>Susan E. </a:t>
            </a:r>
            <a:r>
              <a:rPr lang="en-US" dirty="0" err="1" smtClean="0"/>
              <a:t>Latturner</a:t>
            </a:r>
            <a:endParaRPr lang="en-US" dirty="0" smtClean="0"/>
          </a:p>
          <a:p>
            <a:pPr algn="ctr"/>
            <a:r>
              <a:rPr lang="en-US" dirty="0" smtClean="0"/>
              <a:t>Department of Chemistry</a:t>
            </a:r>
          </a:p>
          <a:p>
            <a:pPr algn="ctr"/>
            <a:r>
              <a:rPr lang="en-US" dirty="0" smtClean="0"/>
              <a:t>Florida State University</a:t>
            </a:r>
          </a:p>
          <a:p>
            <a:pPr algn="ctr"/>
            <a:endParaRPr lang="en-US" sz="2200" dirty="0" smtClean="0"/>
          </a:p>
          <a:p>
            <a:pPr algn="ctr"/>
            <a:endParaRPr lang="en-US" sz="2200" dirty="0"/>
          </a:p>
          <a:p>
            <a:pPr algn="ctr">
              <a:lnSpc>
                <a:spcPct val="150000"/>
              </a:lnSpc>
            </a:pPr>
            <a:endParaRPr lang="en-US" sz="2200" dirty="0" smtClean="0"/>
          </a:p>
          <a:p>
            <a:pPr marL="342900" indent="-342900" algn="ctr">
              <a:lnSpc>
                <a:spcPct val="150000"/>
              </a:lnSpc>
              <a:buAutoNum type="arabicPeriod"/>
            </a:pPr>
            <a:r>
              <a:rPr lang="en-US" sz="2200" dirty="0" smtClean="0"/>
              <a:t>Inorganic </a:t>
            </a:r>
            <a:r>
              <a:rPr lang="en-US" sz="2200" dirty="0"/>
              <a:t>e</a:t>
            </a:r>
            <a:r>
              <a:rPr lang="en-US" sz="2200" dirty="0" smtClean="0"/>
              <a:t>xtended solids</a:t>
            </a:r>
          </a:p>
          <a:p>
            <a:pPr marL="342900" indent="-342900" algn="ctr">
              <a:lnSpc>
                <a:spcPct val="150000"/>
              </a:lnSpc>
              <a:buAutoNum type="arabicPeriod"/>
            </a:pPr>
            <a:r>
              <a:rPr lang="en-US" sz="2200" dirty="0" smtClean="0"/>
              <a:t>Band structure basics</a:t>
            </a:r>
          </a:p>
          <a:p>
            <a:pPr marL="342900" indent="-342900" algn="ctr">
              <a:lnSpc>
                <a:spcPct val="150000"/>
              </a:lnSpc>
              <a:buAutoNum type="arabicPeriod"/>
            </a:pPr>
            <a:r>
              <a:rPr lang="en-US" sz="2200" dirty="0" smtClean="0"/>
              <a:t>Metal chalcogenides</a:t>
            </a:r>
          </a:p>
          <a:p>
            <a:pPr marL="342900" indent="-342900" algn="ctr">
              <a:lnSpc>
                <a:spcPct val="150000"/>
              </a:lnSpc>
              <a:buAutoNum type="arabicPeriod"/>
            </a:pPr>
            <a:r>
              <a:rPr lang="en-US" sz="2200" dirty="0" smtClean="0"/>
              <a:t>Flux growth</a:t>
            </a:r>
          </a:p>
          <a:p>
            <a:pPr marL="342900" indent="-342900" algn="ctr"/>
            <a:endParaRPr lang="en-US" sz="2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l="13207" t="47247" r="35768" b="11993"/>
          <a:stretch>
            <a:fillRect/>
          </a:stretch>
        </p:blipFill>
        <p:spPr bwMode="auto">
          <a:xfrm>
            <a:off x="599607" y="1379094"/>
            <a:ext cx="7472308" cy="4663440"/>
          </a:xfrm>
          <a:prstGeom prst="rect">
            <a:avLst/>
          </a:prstGeom>
          <a:noFill/>
          <a:ln w="9525">
            <a:noFill/>
            <a:miter lim="800000"/>
            <a:headEnd/>
            <a:tailEnd/>
          </a:ln>
        </p:spPr>
      </p:pic>
      <p:sp>
        <p:nvSpPr>
          <p:cNvPr id="5123" name="Text Box 5"/>
          <p:cNvSpPr txBox="1">
            <a:spLocks noChangeArrowheads="1"/>
          </p:cNvSpPr>
          <p:nvPr/>
        </p:nvSpPr>
        <p:spPr bwMode="auto">
          <a:xfrm>
            <a:off x="457200" y="6477000"/>
            <a:ext cx="8686800" cy="366713"/>
          </a:xfrm>
          <a:prstGeom prst="rect">
            <a:avLst/>
          </a:prstGeom>
          <a:noFill/>
          <a:ln w="9525">
            <a:noFill/>
            <a:miter lim="800000"/>
            <a:headEnd/>
            <a:tailEnd/>
          </a:ln>
        </p:spPr>
        <p:txBody>
          <a:bodyPr>
            <a:spAutoFit/>
          </a:bodyPr>
          <a:lstStyle/>
          <a:p>
            <a:pPr>
              <a:spcBef>
                <a:spcPct val="50000"/>
              </a:spcBef>
            </a:pPr>
            <a:r>
              <a:rPr lang="en-US"/>
              <a:t>W.D. Callister, Materials Science and Engineering:  An Introduction</a:t>
            </a:r>
          </a:p>
        </p:txBody>
      </p:sp>
      <p:sp>
        <p:nvSpPr>
          <p:cNvPr id="4" name="Rectangle 3"/>
          <p:cNvSpPr/>
          <p:nvPr/>
        </p:nvSpPr>
        <p:spPr>
          <a:xfrm>
            <a:off x="2406173" y="0"/>
            <a:ext cx="4031873" cy="461665"/>
          </a:xfrm>
          <a:prstGeom prst="rect">
            <a:avLst/>
          </a:prstGeom>
        </p:spPr>
        <p:txBody>
          <a:bodyPr wrap="none">
            <a:spAutoFit/>
          </a:bodyPr>
          <a:lstStyle/>
          <a:p>
            <a:pPr algn="ctr"/>
            <a:r>
              <a:rPr lang="en-US" sz="2400" b="1" dirty="0" smtClean="0"/>
              <a:t>From atom to many atoms</a:t>
            </a:r>
            <a:endParaRPr lang="en-US" sz="2400" b="1" dirty="0"/>
          </a:p>
        </p:txBody>
      </p:sp>
      <p:sp>
        <p:nvSpPr>
          <p:cNvPr id="5" name="Rectangle 4"/>
          <p:cNvSpPr/>
          <p:nvPr/>
        </p:nvSpPr>
        <p:spPr>
          <a:xfrm>
            <a:off x="411092" y="577588"/>
            <a:ext cx="8283203" cy="707886"/>
          </a:xfrm>
          <a:prstGeom prst="rect">
            <a:avLst/>
          </a:prstGeom>
        </p:spPr>
        <p:txBody>
          <a:bodyPr wrap="square">
            <a:spAutoFit/>
          </a:bodyPr>
          <a:lstStyle/>
          <a:p>
            <a:pPr lvl="0"/>
            <a:r>
              <a:rPr lang="en-US" sz="2000" dirty="0" smtClean="0">
                <a:solidFill>
                  <a:srgbClr val="000000"/>
                </a:solidFill>
              </a:rPr>
              <a:t>When 12 atoms aggregate, their atomic </a:t>
            </a:r>
            <a:r>
              <a:rPr lang="en-US" sz="2000" dirty="0" err="1" smtClean="0">
                <a:solidFill>
                  <a:srgbClr val="000000"/>
                </a:solidFill>
              </a:rPr>
              <a:t>orbitals</a:t>
            </a:r>
            <a:r>
              <a:rPr lang="en-US" sz="2000" dirty="0" smtClean="0">
                <a:solidFill>
                  <a:srgbClr val="000000"/>
                </a:solidFill>
              </a:rPr>
              <a:t> interact to form bonding and </a:t>
            </a:r>
            <a:r>
              <a:rPr lang="en-US" sz="2000" dirty="0" err="1" smtClean="0">
                <a:solidFill>
                  <a:srgbClr val="000000"/>
                </a:solidFill>
              </a:rPr>
              <a:t>antibonding</a:t>
            </a:r>
            <a:r>
              <a:rPr lang="en-US" sz="2000" dirty="0" smtClean="0">
                <a:solidFill>
                  <a:srgbClr val="000000"/>
                </a:solidFill>
              </a:rPr>
              <a:t> states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8"/>
          <p:cNvPicPr>
            <a:picLocks noChangeAspect="1" noChangeArrowheads="1"/>
          </p:cNvPicPr>
          <p:nvPr/>
        </p:nvPicPr>
        <p:blipFill>
          <a:blip r:embed="rId2" cstate="print"/>
          <a:srcRect l="13426" t="47339" r="35668" b="13998"/>
          <a:stretch>
            <a:fillRect/>
          </a:stretch>
        </p:blipFill>
        <p:spPr bwMode="auto">
          <a:xfrm>
            <a:off x="464693" y="2011680"/>
            <a:ext cx="8167572" cy="4846320"/>
          </a:xfrm>
          <a:prstGeom prst="rect">
            <a:avLst/>
          </a:prstGeom>
          <a:noFill/>
          <a:ln w="9525">
            <a:noFill/>
            <a:miter lim="800000"/>
            <a:headEnd/>
            <a:tailEnd/>
          </a:ln>
        </p:spPr>
      </p:pic>
      <p:sp>
        <p:nvSpPr>
          <p:cNvPr id="3" name="Rectangle 2"/>
          <p:cNvSpPr/>
          <p:nvPr/>
        </p:nvSpPr>
        <p:spPr>
          <a:xfrm>
            <a:off x="1993166" y="0"/>
            <a:ext cx="4887877" cy="461665"/>
          </a:xfrm>
          <a:prstGeom prst="rect">
            <a:avLst/>
          </a:prstGeom>
        </p:spPr>
        <p:txBody>
          <a:bodyPr wrap="none">
            <a:spAutoFit/>
          </a:bodyPr>
          <a:lstStyle/>
          <a:p>
            <a:pPr algn="ctr"/>
            <a:r>
              <a:rPr lang="en-US" sz="2400" b="1" dirty="0" smtClean="0"/>
              <a:t>Density of States—bulk material</a:t>
            </a:r>
            <a:endParaRPr lang="en-US" sz="2400" b="1" dirty="0"/>
          </a:p>
        </p:txBody>
      </p:sp>
      <p:sp>
        <p:nvSpPr>
          <p:cNvPr id="4" name="Rectangle 3"/>
          <p:cNvSpPr/>
          <p:nvPr/>
        </p:nvSpPr>
        <p:spPr>
          <a:xfrm>
            <a:off x="411092" y="577588"/>
            <a:ext cx="8283203" cy="1661993"/>
          </a:xfrm>
          <a:prstGeom prst="rect">
            <a:avLst/>
          </a:prstGeom>
        </p:spPr>
        <p:txBody>
          <a:bodyPr wrap="square">
            <a:spAutoFit/>
          </a:bodyPr>
          <a:lstStyle/>
          <a:p>
            <a:pPr lvl="0"/>
            <a:r>
              <a:rPr lang="en-US" sz="2000" dirty="0" smtClean="0">
                <a:solidFill>
                  <a:srgbClr val="000000"/>
                </a:solidFill>
              </a:rPr>
              <a:t>Bands form as atoms go from well-separated to packed together in a bulk solid at their stable equilibrium positions</a:t>
            </a:r>
          </a:p>
          <a:p>
            <a:pPr lvl="0"/>
            <a:endParaRPr lang="en-US" sz="2000" dirty="0">
              <a:solidFill>
                <a:srgbClr val="000000"/>
              </a:solidFill>
            </a:endParaRPr>
          </a:p>
          <a:p>
            <a:pPr lvl="0"/>
            <a:r>
              <a:rPr lang="en-US" sz="2000" dirty="0" smtClean="0">
                <a:solidFill>
                  <a:srgbClr val="000000"/>
                </a:solidFill>
              </a:rPr>
              <a:t>Millions of atoms </a:t>
            </a:r>
            <a:r>
              <a:rPr lang="en-US" sz="2200" dirty="0" smtClean="0">
                <a:solidFill>
                  <a:srgbClr val="000000"/>
                </a:solidFill>
              </a:rPr>
              <a:t>→</a:t>
            </a:r>
            <a:r>
              <a:rPr lang="en-US" sz="2000" dirty="0" smtClean="0">
                <a:solidFill>
                  <a:srgbClr val="000000"/>
                </a:solidFill>
              </a:rPr>
              <a:t> millions of crystal </a:t>
            </a:r>
            <a:r>
              <a:rPr lang="en-US" sz="2000" dirty="0" err="1" smtClean="0">
                <a:solidFill>
                  <a:srgbClr val="000000"/>
                </a:solidFill>
              </a:rPr>
              <a:t>orbitals</a:t>
            </a:r>
            <a:r>
              <a:rPr lang="en-US" sz="2000" dirty="0">
                <a:solidFill>
                  <a:srgbClr val="000000"/>
                </a:solidFill>
              </a:rPr>
              <a:t> </a:t>
            </a:r>
            <a:r>
              <a:rPr lang="en-US" sz="2000" dirty="0" smtClean="0">
                <a:solidFill>
                  <a:srgbClr val="000000"/>
                </a:solidFill>
              </a:rPr>
              <a:t>or “states” packed into energy bands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1095" y="231312"/>
            <a:ext cx="2682145" cy="461665"/>
          </a:xfrm>
          <a:prstGeom prst="rect">
            <a:avLst/>
          </a:prstGeom>
        </p:spPr>
        <p:txBody>
          <a:bodyPr wrap="none">
            <a:spAutoFit/>
          </a:bodyPr>
          <a:lstStyle/>
          <a:p>
            <a:pPr algn="ctr"/>
            <a:r>
              <a:rPr lang="en-US" sz="2400" b="1" dirty="0" smtClean="0"/>
              <a:t>Density of States</a:t>
            </a:r>
            <a:endParaRPr lang="en-US" sz="2400" b="1" dirty="0"/>
          </a:p>
        </p:txBody>
      </p:sp>
      <p:pic>
        <p:nvPicPr>
          <p:cNvPr id="58372" name="Picture 4" descr="Image result for metals semiconductors and insulators"/>
          <p:cNvPicPr>
            <a:picLocks noChangeAspect="1" noChangeArrowheads="1"/>
          </p:cNvPicPr>
          <p:nvPr/>
        </p:nvPicPr>
        <p:blipFill>
          <a:blip r:embed="rId2" cstate="print"/>
          <a:srcRect/>
          <a:stretch>
            <a:fillRect/>
          </a:stretch>
        </p:blipFill>
        <p:spPr bwMode="auto">
          <a:xfrm>
            <a:off x="1455466" y="784669"/>
            <a:ext cx="7373744" cy="4572000"/>
          </a:xfrm>
          <a:prstGeom prst="rect">
            <a:avLst/>
          </a:prstGeom>
          <a:noFill/>
        </p:spPr>
      </p:pic>
      <p:sp>
        <p:nvSpPr>
          <p:cNvPr id="5" name="Rectangle 4"/>
          <p:cNvSpPr/>
          <p:nvPr/>
        </p:nvSpPr>
        <p:spPr>
          <a:xfrm>
            <a:off x="516023" y="4774837"/>
            <a:ext cx="8283203" cy="1785104"/>
          </a:xfrm>
          <a:prstGeom prst="rect">
            <a:avLst/>
          </a:prstGeom>
          <a:solidFill>
            <a:schemeClr val="bg1"/>
          </a:solidFill>
        </p:spPr>
        <p:txBody>
          <a:bodyPr wrap="square">
            <a:spAutoFit/>
          </a:bodyPr>
          <a:lstStyle/>
          <a:p>
            <a:pPr lvl="0"/>
            <a:r>
              <a:rPr lang="en-US" sz="2200" dirty="0" smtClean="0">
                <a:solidFill>
                  <a:srgbClr val="000000"/>
                </a:solidFill>
              </a:rPr>
              <a:t>Metals:  no </a:t>
            </a:r>
            <a:r>
              <a:rPr lang="en-US" sz="2200" dirty="0" err="1" smtClean="0">
                <a:solidFill>
                  <a:srgbClr val="000000"/>
                </a:solidFill>
              </a:rPr>
              <a:t>bandgap</a:t>
            </a:r>
            <a:r>
              <a:rPr lang="en-US" sz="2200" dirty="0" smtClean="0">
                <a:solidFill>
                  <a:srgbClr val="000000"/>
                </a:solidFill>
              </a:rPr>
              <a:t> between filled and unfilled states</a:t>
            </a:r>
            <a:endParaRPr lang="en-US" sz="2200" dirty="0">
              <a:solidFill>
                <a:srgbClr val="000000"/>
              </a:solidFill>
            </a:endParaRPr>
          </a:p>
          <a:p>
            <a:pPr lvl="0"/>
            <a:endParaRPr lang="en-US" sz="2200" dirty="0" smtClean="0">
              <a:solidFill>
                <a:srgbClr val="000000"/>
              </a:solidFill>
            </a:endParaRPr>
          </a:p>
          <a:p>
            <a:pPr lvl="0"/>
            <a:r>
              <a:rPr lang="en-US" sz="2200" dirty="0" smtClean="0">
                <a:solidFill>
                  <a:srgbClr val="000000"/>
                </a:solidFill>
              </a:rPr>
              <a:t>Semiconductors:  </a:t>
            </a:r>
            <a:r>
              <a:rPr lang="en-US" sz="2200" dirty="0" err="1" smtClean="0">
                <a:solidFill>
                  <a:srgbClr val="000000"/>
                </a:solidFill>
              </a:rPr>
              <a:t>bandgap</a:t>
            </a:r>
            <a:r>
              <a:rPr lang="en-US" sz="2200" dirty="0" smtClean="0">
                <a:solidFill>
                  <a:srgbClr val="000000"/>
                </a:solidFill>
              </a:rPr>
              <a:t>; </a:t>
            </a:r>
            <a:r>
              <a:rPr lang="en-US" sz="2200" dirty="0" err="1" smtClean="0">
                <a:solidFill>
                  <a:srgbClr val="000000"/>
                </a:solidFill>
              </a:rPr>
              <a:t>E</a:t>
            </a:r>
            <a:r>
              <a:rPr lang="en-US" sz="2200" baseline="-25000" dirty="0" err="1" smtClean="0">
                <a:solidFill>
                  <a:srgbClr val="000000"/>
                </a:solidFill>
              </a:rPr>
              <a:t>g</a:t>
            </a:r>
            <a:r>
              <a:rPr lang="en-US" sz="2200" dirty="0" smtClean="0">
                <a:solidFill>
                  <a:srgbClr val="000000"/>
                </a:solidFill>
              </a:rPr>
              <a:t> between 0 – 4 </a:t>
            </a:r>
            <a:r>
              <a:rPr lang="en-US" sz="2200" dirty="0" err="1" smtClean="0">
                <a:solidFill>
                  <a:srgbClr val="000000"/>
                </a:solidFill>
              </a:rPr>
              <a:t>eV</a:t>
            </a:r>
            <a:endParaRPr lang="en-US" sz="2200" dirty="0" smtClean="0">
              <a:solidFill>
                <a:srgbClr val="000000"/>
              </a:solidFill>
            </a:endParaRPr>
          </a:p>
          <a:p>
            <a:pPr lvl="0"/>
            <a:endParaRPr lang="en-US" sz="2200" dirty="0">
              <a:solidFill>
                <a:srgbClr val="000000"/>
              </a:solidFill>
            </a:endParaRPr>
          </a:p>
          <a:p>
            <a:pPr lvl="0"/>
            <a:r>
              <a:rPr lang="en-US" sz="2200" dirty="0" smtClean="0">
                <a:solidFill>
                  <a:srgbClr val="000000"/>
                </a:solidFill>
              </a:rPr>
              <a:t>Insulators:  large </a:t>
            </a:r>
            <a:r>
              <a:rPr lang="en-US" sz="2200" dirty="0" err="1" smtClean="0">
                <a:solidFill>
                  <a:srgbClr val="000000"/>
                </a:solidFill>
              </a:rPr>
              <a:t>bandgap</a:t>
            </a:r>
            <a:r>
              <a:rPr lang="en-US" sz="2200" dirty="0" smtClean="0">
                <a:solidFill>
                  <a:srgbClr val="000000"/>
                </a:solidFill>
              </a:rPr>
              <a:t>; </a:t>
            </a:r>
            <a:r>
              <a:rPr lang="en-US" sz="2200" dirty="0" err="1" smtClean="0">
                <a:solidFill>
                  <a:srgbClr val="000000"/>
                </a:solidFill>
              </a:rPr>
              <a:t>E</a:t>
            </a:r>
            <a:r>
              <a:rPr lang="en-US" sz="2200" baseline="-25000" dirty="0" err="1" smtClean="0">
                <a:solidFill>
                  <a:srgbClr val="000000"/>
                </a:solidFill>
              </a:rPr>
              <a:t>g</a:t>
            </a:r>
            <a:r>
              <a:rPr lang="en-US" sz="2200" dirty="0" smtClean="0">
                <a:solidFill>
                  <a:srgbClr val="000000"/>
                </a:solidFill>
              </a:rPr>
              <a:t> &gt; 4 </a:t>
            </a:r>
            <a:r>
              <a:rPr lang="en-US" sz="2200" dirty="0" err="1" smtClean="0">
                <a:solidFill>
                  <a:srgbClr val="000000"/>
                </a:solidFill>
              </a:rPr>
              <a:t>eV</a:t>
            </a:r>
            <a:endParaRPr lang="en-US" sz="2200" dirty="0">
              <a:solidFill>
                <a:srgbClr val="000000"/>
              </a:solidFill>
            </a:endParaRPr>
          </a:p>
        </p:txBody>
      </p:sp>
      <p:sp>
        <p:nvSpPr>
          <p:cNvPr id="6" name="Rectangle 5"/>
          <p:cNvSpPr/>
          <p:nvPr/>
        </p:nvSpPr>
        <p:spPr>
          <a:xfrm>
            <a:off x="419724" y="3068457"/>
            <a:ext cx="989351" cy="707886"/>
          </a:xfrm>
          <a:prstGeom prst="rect">
            <a:avLst/>
          </a:prstGeom>
          <a:solidFill>
            <a:schemeClr val="bg1"/>
          </a:solidFill>
        </p:spPr>
        <p:txBody>
          <a:bodyPr wrap="square">
            <a:spAutoFit/>
          </a:bodyPr>
          <a:lstStyle/>
          <a:p>
            <a:pPr lvl="0"/>
            <a:r>
              <a:rPr lang="en-US" sz="2000" b="1" dirty="0" smtClean="0">
                <a:solidFill>
                  <a:srgbClr val="0000FF"/>
                </a:solidFill>
              </a:rPr>
              <a:t>Filled states </a:t>
            </a:r>
            <a:endParaRPr lang="en-US" sz="2000" b="1" dirty="0">
              <a:solidFill>
                <a:srgbClr val="0000FF"/>
              </a:solidFill>
            </a:endParaRPr>
          </a:p>
        </p:txBody>
      </p:sp>
      <p:sp>
        <p:nvSpPr>
          <p:cNvPr id="7" name="Rectangle 6"/>
          <p:cNvSpPr/>
          <p:nvPr/>
        </p:nvSpPr>
        <p:spPr>
          <a:xfrm>
            <a:off x="347271" y="2216513"/>
            <a:ext cx="1091785" cy="707886"/>
          </a:xfrm>
          <a:prstGeom prst="rect">
            <a:avLst/>
          </a:prstGeom>
          <a:solidFill>
            <a:schemeClr val="bg1"/>
          </a:solidFill>
        </p:spPr>
        <p:txBody>
          <a:bodyPr wrap="square">
            <a:spAutoFit/>
          </a:bodyPr>
          <a:lstStyle/>
          <a:p>
            <a:pPr lvl="0"/>
            <a:r>
              <a:rPr lang="en-US" sz="2000" b="1" dirty="0" smtClean="0">
                <a:solidFill>
                  <a:srgbClr val="CC0099"/>
                </a:solidFill>
              </a:rPr>
              <a:t>Empty states </a:t>
            </a:r>
            <a:endParaRPr lang="en-US" sz="2000" b="1" dirty="0">
              <a:solidFill>
                <a:srgbClr val="CC009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density of states silicon"/>
          <p:cNvPicPr>
            <a:picLocks noChangeAspect="1" noChangeArrowheads="1"/>
          </p:cNvPicPr>
          <p:nvPr/>
        </p:nvPicPr>
        <p:blipFill>
          <a:blip r:embed="rId2" cstate="print"/>
          <a:srcRect l="64314" t="18633" r="8837" b="3888"/>
          <a:stretch>
            <a:fillRect/>
          </a:stretch>
        </p:blipFill>
        <p:spPr bwMode="auto">
          <a:xfrm>
            <a:off x="1624712" y="962127"/>
            <a:ext cx="2751334" cy="5669280"/>
          </a:xfrm>
          <a:prstGeom prst="rect">
            <a:avLst/>
          </a:prstGeom>
          <a:noFill/>
        </p:spPr>
      </p:pic>
      <p:pic>
        <p:nvPicPr>
          <p:cNvPr id="4" name="Picture 2" descr="Image result for density of states silicon"/>
          <p:cNvPicPr>
            <a:picLocks noChangeAspect="1" noChangeArrowheads="1"/>
          </p:cNvPicPr>
          <p:nvPr/>
        </p:nvPicPr>
        <p:blipFill>
          <a:blip r:embed="rId2" cstate="print"/>
          <a:srcRect t="18928" r="88546" b="15222"/>
          <a:stretch>
            <a:fillRect/>
          </a:stretch>
        </p:blipFill>
        <p:spPr bwMode="auto">
          <a:xfrm>
            <a:off x="547021" y="967940"/>
            <a:ext cx="1180506" cy="4846320"/>
          </a:xfrm>
          <a:prstGeom prst="rect">
            <a:avLst/>
          </a:prstGeom>
          <a:noFill/>
        </p:spPr>
      </p:pic>
      <p:sp>
        <p:nvSpPr>
          <p:cNvPr id="5" name="Rectangle 4"/>
          <p:cNvSpPr/>
          <p:nvPr/>
        </p:nvSpPr>
        <p:spPr>
          <a:xfrm>
            <a:off x="2257723" y="231312"/>
            <a:ext cx="4148893" cy="461665"/>
          </a:xfrm>
          <a:prstGeom prst="rect">
            <a:avLst/>
          </a:prstGeom>
        </p:spPr>
        <p:txBody>
          <a:bodyPr wrap="none">
            <a:spAutoFit/>
          </a:bodyPr>
          <a:lstStyle/>
          <a:p>
            <a:pPr algn="ctr"/>
            <a:r>
              <a:rPr lang="en-US" sz="2400" b="1" dirty="0" smtClean="0"/>
              <a:t>Density of States of Silicon</a:t>
            </a:r>
            <a:endParaRPr lang="en-US" sz="2400" b="1" dirty="0"/>
          </a:p>
        </p:txBody>
      </p:sp>
      <p:sp>
        <p:nvSpPr>
          <p:cNvPr id="6" name="TextBox 5"/>
          <p:cNvSpPr txBox="1"/>
          <p:nvPr/>
        </p:nvSpPr>
        <p:spPr>
          <a:xfrm>
            <a:off x="4293269" y="1840935"/>
            <a:ext cx="2991951" cy="707886"/>
          </a:xfrm>
          <a:prstGeom prst="rect">
            <a:avLst/>
          </a:prstGeom>
          <a:noFill/>
        </p:spPr>
        <p:txBody>
          <a:bodyPr wrap="square" rtlCol="0">
            <a:spAutoFit/>
          </a:bodyPr>
          <a:lstStyle/>
          <a:p>
            <a:r>
              <a:rPr lang="en-US" sz="2000" dirty="0" smtClean="0"/>
              <a:t>Empty states (conduction band, CB)</a:t>
            </a:r>
            <a:endParaRPr lang="en-US" sz="2000" dirty="0"/>
          </a:p>
        </p:txBody>
      </p:sp>
      <p:sp>
        <p:nvSpPr>
          <p:cNvPr id="7" name="TextBox 6"/>
          <p:cNvSpPr txBox="1"/>
          <p:nvPr/>
        </p:nvSpPr>
        <p:spPr>
          <a:xfrm>
            <a:off x="4463990" y="3623694"/>
            <a:ext cx="2431485" cy="707886"/>
          </a:xfrm>
          <a:prstGeom prst="rect">
            <a:avLst/>
          </a:prstGeom>
          <a:noFill/>
        </p:spPr>
        <p:txBody>
          <a:bodyPr wrap="square" rtlCol="0">
            <a:spAutoFit/>
          </a:bodyPr>
          <a:lstStyle/>
          <a:p>
            <a:r>
              <a:rPr lang="en-US" sz="2000" dirty="0" smtClean="0"/>
              <a:t>Filled states (valence band, VB)</a:t>
            </a:r>
            <a:endParaRPr lang="en-US" sz="2000" dirty="0"/>
          </a:p>
        </p:txBody>
      </p:sp>
      <p:sp>
        <p:nvSpPr>
          <p:cNvPr id="8" name="TextBox 7"/>
          <p:cNvSpPr txBox="1"/>
          <p:nvPr/>
        </p:nvSpPr>
        <p:spPr>
          <a:xfrm>
            <a:off x="4373098" y="2762592"/>
            <a:ext cx="2647177" cy="400110"/>
          </a:xfrm>
          <a:prstGeom prst="rect">
            <a:avLst/>
          </a:prstGeom>
          <a:noFill/>
        </p:spPr>
        <p:txBody>
          <a:bodyPr wrap="square" rtlCol="0">
            <a:spAutoFit/>
          </a:bodyPr>
          <a:lstStyle/>
          <a:p>
            <a:r>
              <a:rPr lang="en-US" sz="2000" dirty="0" smtClean="0"/>
              <a:t>Band gap (</a:t>
            </a:r>
            <a:r>
              <a:rPr lang="en-US" sz="2000" dirty="0" err="1" smtClean="0"/>
              <a:t>E</a:t>
            </a:r>
            <a:r>
              <a:rPr lang="en-US" sz="2000" baseline="-25000" dirty="0" err="1" smtClean="0"/>
              <a:t>g</a:t>
            </a:r>
            <a:r>
              <a:rPr lang="en-US" sz="2000" dirty="0" smtClean="0"/>
              <a:t>)</a:t>
            </a:r>
            <a:endParaRPr lang="en-US" sz="2000" dirty="0"/>
          </a:p>
        </p:txBody>
      </p:sp>
      <p:sp>
        <p:nvSpPr>
          <p:cNvPr id="9" name="TextBox 8"/>
          <p:cNvSpPr txBox="1"/>
          <p:nvPr/>
        </p:nvSpPr>
        <p:spPr>
          <a:xfrm>
            <a:off x="5259789" y="3095101"/>
            <a:ext cx="2647177" cy="400110"/>
          </a:xfrm>
          <a:prstGeom prst="rect">
            <a:avLst/>
          </a:prstGeom>
          <a:noFill/>
        </p:spPr>
        <p:txBody>
          <a:bodyPr wrap="square" rtlCol="0">
            <a:spAutoFit/>
          </a:bodyPr>
          <a:lstStyle/>
          <a:p>
            <a:r>
              <a:rPr lang="en-US" sz="2000" dirty="0" smtClean="0"/>
              <a:t>Fermi level (E</a:t>
            </a:r>
            <a:r>
              <a:rPr lang="en-US" sz="2000" baseline="-25000" dirty="0" smtClean="0"/>
              <a:t>F</a:t>
            </a:r>
            <a:r>
              <a:rPr lang="en-US" sz="2000" dirty="0" smtClean="0"/>
              <a:t>)</a:t>
            </a:r>
            <a:endParaRPr lang="en-US" sz="2000" dirty="0"/>
          </a:p>
        </p:txBody>
      </p:sp>
      <p:cxnSp>
        <p:nvCxnSpPr>
          <p:cNvPr id="11" name="Straight Arrow Connector 10"/>
          <p:cNvCxnSpPr>
            <a:stCxn id="9" idx="1"/>
          </p:cNvCxnSpPr>
          <p:nvPr/>
        </p:nvCxnSpPr>
        <p:spPr>
          <a:xfrm rot="10800000">
            <a:off x="4212237" y="3192906"/>
            <a:ext cx="1047553" cy="1022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01" name="Group 33"/>
          <p:cNvGraphicFramePr>
            <a:graphicFrameLocks noGrp="1"/>
          </p:cNvGraphicFramePr>
          <p:nvPr>
            <p:extLst>
              <p:ext uri="{D42A27DB-BD31-4B8C-83A1-F6EECF244321}">
                <p14:modId xmlns:p14="http://schemas.microsoft.com/office/powerpoint/2010/main" val="3442269345"/>
              </p:ext>
            </p:extLst>
          </p:nvPr>
        </p:nvGraphicFramePr>
        <p:xfrm>
          <a:off x="2799534" y="647982"/>
          <a:ext cx="3505200" cy="5762626"/>
        </p:xfrm>
        <a:graphic>
          <a:graphicData uri="http://schemas.openxmlformats.org/drawingml/2006/table">
            <a:tbl>
              <a:tblPr/>
              <a:tblGrid>
                <a:gridCol w="1465263">
                  <a:extLst>
                    <a:ext uri="{9D8B030D-6E8A-4147-A177-3AD203B41FA5}">
                      <a16:colId xmlns:a16="http://schemas.microsoft.com/office/drawing/2014/main" xmlns="" val="20000"/>
                    </a:ext>
                  </a:extLst>
                </a:gridCol>
                <a:gridCol w="2039937">
                  <a:extLst>
                    <a:ext uri="{9D8B030D-6E8A-4147-A177-3AD203B41FA5}">
                      <a16:colId xmlns:a16="http://schemas.microsoft.com/office/drawing/2014/main" xmlns="" val="20001"/>
                    </a:ext>
                  </a:extLst>
                </a:gridCol>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Material</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Band gap (eV)</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InAs</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0.4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Ge</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0.67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GaSb</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Si</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1.11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InP</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1.34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GaAs </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1.43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CdSe</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1.74</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8"/>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SnS</a:t>
                      </a:r>
                      <a:r>
                        <a:rPr kumimoji="0" lang="en-US" sz="1800" b="0" i="0" u="none" strike="noStrike" cap="none" normalizeH="0" baseline="-25000" dirty="0" smtClean="0">
                          <a:ln>
                            <a:noFill/>
                          </a:ln>
                          <a:solidFill>
                            <a:schemeClr val="tx1"/>
                          </a:solidFill>
                          <a:effectLst/>
                          <a:latin typeface="Arial" charset="0"/>
                        </a:rPr>
                        <a:t>2</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2.2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CdS</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2.42</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0"/>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ZnSe</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2.8</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2"/>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TiO</a:t>
                      </a:r>
                      <a:r>
                        <a:rPr kumimoji="0" lang="en-US" sz="1800" b="0" i="0" u="none" strike="noStrike" cap="none" normalizeH="0" baseline="-25000" dirty="0" smtClean="0">
                          <a:ln>
                            <a:noFill/>
                          </a:ln>
                          <a:solidFill>
                            <a:schemeClr val="tx1"/>
                          </a:solidFill>
                          <a:effectLst/>
                          <a:latin typeface="Arial" charset="0"/>
                        </a:rPr>
                        <a:t>2</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3.0</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3"/>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err="1" smtClean="0">
                          <a:ln>
                            <a:noFill/>
                          </a:ln>
                          <a:solidFill>
                            <a:schemeClr val="tx1"/>
                          </a:solidFill>
                          <a:effectLst/>
                          <a:latin typeface="Arial" charset="0"/>
                        </a:rPr>
                        <a:t>GaN</a:t>
                      </a:r>
                      <a:r>
                        <a:rPr kumimoji="0" lang="en-US" sz="1800" b="0" i="0" u="none" strike="noStrike" cap="none" normalizeH="0" baseline="0" dirty="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3.37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4"/>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ZnS</a:t>
                      </a:r>
                      <a:r>
                        <a:rPr kumimoji="0" lang="en-US" sz="1800" b="0" i="0" u="none" strike="noStrike" cap="none" normalizeH="0" baseline="0" dirty="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3.6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9"/>
                  </a:ext>
                </a:extLst>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Diamond</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5.46 - 6.4 </a:t>
                      </a:r>
                      <a:r>
                        <a:rPr kumimoji="0" lang="en-US" sz="1800" b="0" i="0" u="none" strike="noStrike" cap="none" normalizeH="0" baseline="0" dirty="0" err="1" smtClean="0">
                          <a:ln>
                            <a:noFill/>
                          </a:ln>
                          <a:solidFill>
                            <a:schemeClr val="tx1"/>
                          </a:solidFill>
                          <a:effectLst/>
                          <a:latin typeface="Arial" charset="0"/>
                        </a:rPr>
                        <a:t>eV</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7197" name="Text Box 29"/>
          <p:cNvSpPr txBox="1">
            <a:spLocks noChangeArrowheads="1"/>
          </p:cNvSpPr>
          <p:nvPr/>
        </p:nvSpPr>
        <p:spPr bwMode="auto">
          <a:xfrm>
            <a:off x="2172854" y="0"/>
            <a:ext cx="5512425" cy="461665"/>
          </a:xfrm>
          <a:prstGeom prst="rect">
            <a:avLst/>
          </a:prstGeom>
          <a:noFill/>
          <a:ln w="9525">
            <a:noFill/>
            <a:miter lim="800000"/>
            <a:headEnd/>
            <a:tailEnd/>
          </a:ln>
          <a:effectLst/>
        </p:spPr>
        <p:txBody>
          <a:bodyPr wrap="square">
            <a:spAutoFit/>
          </a:bodyPr>
          <a:lstStyle/>
          <a:p>
            <a:pPr>
              <a:spcBef>
                <a:spcPct val="50000"/>
              </a:spcBef>
            </a:pPr>
            <a:r>
              <a:rPr lang="en-US" sz="2400" b="1" dirty="0"/>
              <a:t>Band gaps of semiconductors</a:t>
            </a:r>
          </a:p>
        </p:txBody>
      </p:sp>
      <p:sp>
        <p:nvSpPr>
          <p:cNvPr id="7198" name="Text Box 30"/>
          <p:cNvSpPr txBox="1">
            <a:spLocks noChangeArrowheads="1"/>
          </p:cNvSpPr>
          <p:nvPr/>
        </p:nvSpPr>
        <p:spPr bwMode="auto">
          <a:xfrm>
            <a:off x="6119359" y="6043895"/>
            <a:ext cx="2425700" cy="366713"/>
          </a:xfrm>
          <a:prstGeom prst="rect">
            <a:avLst/>
          </a:prstGeom>
          <a:noFill/>
          <a:ln w="9525">
            <a:noFill/>
            <a:miter lim="800000"/>
            <a:headEnd/>
            <a:tailEnd/>
          </a:ln>
          <a:effectLst/>
        </p:spPr>
        <p:txBody>
          <a:bodyPr>
            <a:spAutoFit/>
          </a:bodyPr>
          <a:lstStyle/>
          <a:p>
            <a:pPr>
              <a:spcBef>
                <a:spcPct val="50000"/>
              </a:spcBef>
            </a:pPr>
            <a:r>
              <a:rPr lang="en-US" dirty="0"/>
              <a:t>(insulator)</a:t>
            </a:r>
          </a:p>
        </p:txBody>
      </p:sp>
      <p:sp>
        <p:nvSpPr>
          <p:cNvPr id="2" name="Rectangle 1"/>
          <p:cNvSpPr/>
          <p:nvPr/>
        </p:nvSpPr>
        <p:spPr>
          <a:xfrm>
            <a:off x="2340077" y="1120878"/>
            <a:ext cx="344129" cy="4287464"/>
          </a:xfrm>
          <a:prstGeom prst="rect">
            <a:avLst/>
          </a:prstGeom>
          <a:gradFill>
            <a:gsLst>
              <a:gs pos="0">
                <a:schemeClr val="tx1"/>
              </a:gs>
              <a:gs pos="39000">
                <a:schemeClr val="tx1"/>
              </a:gs>
              <a:gs pos="79000">
                <a:schemeClr val="bg1"/>
              </a:gs>
              <a:gs pos="71000">
                <a:srgbClr val="FFFF00"/>
              </a:gs>
              <a:gs pos="53000">
                <a:srgbClr val="C0000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57200" y="225425"/>
            <a:ext cx="8077200" cy="4585871"/>
          </a:xfrm>
          <a:prstGeom prst="rect">
            <a:avLst/>
          </a:prstGeom>
          <a:noFill/>
          <a:ln w="9525">
            <a:noFill/>
            <a:miter lim="800000"/>
            <a:headEnd/>
            <a:tailEnd/>
          </a:ln>
        </p:spPr>
        <p:txBody>
          <a:bodyPr>
            <a:spAutoFit/>
          </a:bodyPr>
          <a:lstStyle/>
          <a:p>
            <a:pPr algn="ctr"/>
            <a:r>
              <a:rPr lang="en-US" sz="2000" b="1" dirty="0"/>
              <a:t>Color in Extended Inorganic Solids</a:t>
            </a:r>
          </a:p>
          <a:p>
            <a:endParaRPr lang="en-US" sz="2000" b="1" dirty="0"/>
          </a:p>
          <a:p>
            <a:r>
              <a:rPr lang="en-US" b="1" dirty="0" err="1"/>
              <a:t>Intratomic</a:t>
            </a:r>
            <a:r>
              <a:rPr lang="en-US" b="1" dirty="0"/>
              <a:t> (Localized) excitations—isolated TM ions in solids</a:t>
            </a:r>
          </a:p>
          <a:p>
            <a:r>
              <a:rPr lang="en-US" dirty="0"/>
              <a:t>	Cr</a:t>
            </a:r>
            <a:r>
              <a:rPr lang="en-US" baseline="30000" dirty="0"/>
              <a:t>3+</a:t>
            </a:r>
            <a:r>
              <a:rPr lang="en-US" dirty="0"/>
              <a:t> Gemstones (i.e. Cr</a:t>
            </a:r>
            <a:r>
              <a:rPr lang="en-US" baseline="30000" dirty="0"/>
              <a:t>3+</a:t>
            </a:r>
            <a:r>
              <a:rPr lang="en-US" dirty="0"/>
              <a:t> in Ruby and Emerald)</a:t>
            </a:r>
          </a:p>
          <a:p>
            <a:r>
              <a:rPr lang="en-US" dirty="0"/>
              <a:t>	Blue and Green Cu</a:t>
            </a:r>
            <a:r>
              <a:rPr lang="en-US" baseline="30000" dirty="0"/>
              <a:t>2+</a:t>
            </a:r>
            <a:r>
              <a:rPr lang="en-US" dirty="0"/>
              <a:t> compounds (i.e. malachite, turquoise)</a:t>
            </a:r>
          </a:p>
          <a:p>
            <a:r>
              <a:rPr lang="en-US" dirty="0"/>
              <a:t>	Blue Co</a:t>
            </a:r>
            <a:r>
              <a:rPr lang="en-US" baseline="30000" dirty="0"/>
              <a:t>2+</a:t>
            </a:r>
            <a:r>
              <a:rPr lang="en-US" dirty="0"/>
              <a:t> compounds (i.e. Al</a:t>
            </a:r>
            <a:r>
              <a:rPr lang="en-US" baseline="-25000" dirty="0"/>
              <a:t>2</a:t>
            </a:r>
            <a:r>
              <a:rPr lang="en-US" dirty="0"/>
              <a:t>CoO</a:t>
            </a:r>
            <a:r>
              <a:rPr lang="en-US" baseline="-25000" dirty="0"/>
              <a:t>4</a:t>
            </a:r>
            <a:r>
              <a:rPr lang="en-US" dirty="0"/>
              <a:t>, azurite)</a:t>
            </a:r>
          </a:p>
          <a:p>
            <a:endParaRPr lang="en-US" dirty="0"/>
          </a:p>
          <a:p>
            <a:r>
              <a:rPr lang="en-US" b="1" dirty="0"/>
              <a:t>Charge-transfer excitations (metal-metal, anion-metal)</a:t>
            </a:r>
            <a:endParaRPr lang="en-US" dirty="0"/>
          </a:p>
          <a:p>
            <a:r>
              <a:rPr lang="en-US" dirty="0"/>
              <a:t>	Fe</a:t>
            </a:r>
            <a:r>
              <a:rPr lang="en-US" baseline="30000" dirty="0"/>
              <a:t>2+</a:t>
            </a:r>
            <a:r>
              <a:rPr lang="en-US" dirty="0"/>
              <a:t> → Fe</a:t>
            </a:r>
            <a:r>
              <a:rPr lang="en-US" baseline="30000" dirty="0"/>
              <a:t>3+</a:t>
            </a:r>
            <a:r>
              <a:rPr lang="en-US" dirty="0"/>
              <a:t> in Prussian Blue</a:t>
            </a:r>
          </a:p>
          <a:p>
            <a:r>
              <a:rPr lang="en-US" dirty="0"/>
              <a:t>	O</a:t>
            </a:r>
            <a:r>
              <a:rPr lang="en-US" baseline="30000" dirty="0"/>
              <a:t>2-</a:t>
            </a:r>
            <a:r>
              <a:rPr lang="en-US" dirty="0"/>
              <a:t> → Cr</a:t>
            </a:r>
            <a:r>
              <a:rPr lang="en-US" baseline="30000" dirty="0"/>
              <a:t>6+</a:t>
            </a:r>
            <a:r>
              <a:rPr lang="en-US" dirty="0"/>
              <a:t> in BaCrO</a:t>
            </a:r>
            <a:r>
              <a:rPr lang="en-US" baseline="-25000" dirty="0"/>
              <a:t>4</a:t>
            </a:r>
          </a:p>
          <a:p>
            <a:endParaRPr lang="en-US" dirty="0"/>
          </a:p>
          <a:p>
            <a:r>
              <a:rPr lang="en-US" b="1" dirty="0">
                <a:solidFill>
                  <a:srgbClr val="0000FF"/>
                </a:solidFill>
              </a:rPr>
              <a:t>Valence to Conduction Band Transitions in Semiconductors</a:t>
            </a:r>
          </a:p>
          <a:p>
            <a:r>
              <a:rPr lang="en-US" dirty="0">
                <a:solidFill>
                  <a:srgbClr val="0000FF"/>
                </a:solidFill>
              </a:rPr>
              <a:t>	WO</a:t>
            </a:r>
            <a:r>
              <a:rPr lang="en-US" baseline="-25000" dirty="0">
                <a:solidFill>
                  <a:srgbClr val="0000FF"/>
                </a:solidFill>
              </a:rPr>
              <a:t>3</a:t>
            </a:r>
            <a:r>
              <a:rPr lang="en-US" dirty="0">
                <a:solidFill>
                  <a:srgbClr val="0000FF"/>
                </a:solidFill>
              </a:rPr>
              <a:t> (Yellow)</a:t>
            </a:r>
          </a:p>
          <a:p>
            <a:r>
              <a:rPr lang="en-US" dirty="0">
                <a:solidFill>
                  <a:srgbClr val="0000FF"/>
                </a:solidFill>
              </a:rPr>
              <a:t>	</a:t>
            </a:r>
            <a:r>
              <a:rPr lang="en-US" dirty="0" err="1">
                <a:solidFill>
                  <a:srgbClr val="0000FF"/>
                </a:solidFill>
              </a:rPr>
              <a:t>CdS</a:t>
            </a:r>
            <a:r>
              <a:rPr lang="en-US" dirty="0">
                <a:solidFill>
                  <a:srgbClr val="0000FF"/>
                </a:solidFill>
              </a:rPr>
              <a:t> (Yellow) &amp; </a:t>
            </a:r>
            <a:r>
              <a:rPr lang="en-US" dirty="0" err="1" smtClean="0">
                <a:solidFill>
                  <a:srgbClr val="0000FF"/>
                </a:solidFill>
              </a:rPr>
              <a:t>CdTe</a:t>
            </a:r>
            <a:r>
              <a:rPr lang="en-US" dirty="0" smtClean="0">
                <a:solidFill>
                  <a:srgbClr val="0000FF"/>
                </a:solidFill>
              </a:rPr>
              <a:t> </a:t>
            </a:r>
            <a:r>
              <a:rPr lang="en-US" dirty="0">
                <a:solidFill>
                  <a:srgbClr val="0000FF"/>
                </a:solidFill>
              </a:rPr>
              <a:t>(Black)</a:t>
            </a:r>
          </a:p>
          <a:p>
            <a:r>
              <a:rPr lang="en-US" dirty="0">
                <a:solidFill>
                  <a:srgbClr val="0000FF"/>
                </a:solidFill>
              </a:rPr>
              <a:t>	</a:t>
            </a:r>
            <a:r>
              <a:rPr lang="en-US" dirty="0" err="1">
                <a:solidFill>
                  <a:srgbClr val="0000FF"/>
                </a:solidFill>
              </a:rPr>
              <a:t>HgS</a:t>
            </a:r>
            <a:r>
              <a:rPr lang="en-US" dirty="0">
                <a:solidFill>
                  <a:srgbClr val="0000FF"/>
                </a:solidFill>
              </a:rPr>
              <a:t> (Cinnabar - Red)</a:t>
            </a:r>
          </a:p>
          <a:p>
            <a:endParaRPr lang="en-US" dirty="0"/>
          </a:p>
        </p:txBody>
      </p:sp>
    </p:spTree>
    <p:extLst>
      <p:ext uri="{BB962C8B-B14F-4D97-AF65-F5344CB8AC3E}">
        <p14:creationId xmlns:p14="http://schemas.microsoft.com/office/powerpoint/2010/main" val="421578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533400" y="152400"/>
            <a:ext cx="8001000" cy="3262432"/>
          </a:xfrm>
          <a:prstGeom prst="rect">
            <a:avLst/>
          </a:prstGeom>
          <a:noFill/>
          <a:ln w="9525">
            <a:noFill/>
            <a:miter lim="800000"/>
            <a:headEnd/>
            <a:tailEnd/>
          </a:ln>
        </p:spPr>
        <p:txBody>
          <a:bodyPr>
            <a:spAutoFit/>
          </a:bodyPr>
          <a:lstStyle/>
          <a:p>
            <a:pPr algn="ctr"/>
            <a:r>
              <a:rPr lang="en-US" sz="2400" b="1" dirty="0"/>
              <a:t>Electromagnetic Radiation and the Visible Spectrum</a:t>
            </a:r>
          </a:p>
          <a:p>
            <a:endParaRPr lang="en-US" sz="2000" b="1" dirty="0"/>
          </a:p>
          <a:p>
            <a:r>
              <a:rPr lang="en-US" dirty="0">
                <a:solidFill>
                  <a:srgbClr val="000066"/>
                </a:solidFill>
              </a:rPr>
              <a:t>UV 	100-400 nm 	12.4 - 3.10 </a:t>
            </a:r>
            <a:r>
              <a:rPr lang="en-US" dirty="0" err="1" smtClean="0">
                <a:solidFill>
                  <a:srgbClr val="000066"/>
                </a:solidFill>
              </a:rPr>
              <a:t>eV</a:t>
            </a:r>
            <a:r>
              <a:rPr lang="en-US" dirty="0" smtClean="0">
                <a:solidFill>
                  <a:srgbClr val="000066"/>
                </a:solidFill>
              </a:rPr>
              <a:t>        </a:t>
            </a:r>
            <a:r>
              <a:rPr lang="en-US" b="1" dirty="0" smtClean="0">
                <a:solidFill>
                  <a:srgbClr val="000066"/>
                </a:solidFill>
              </a:rPr>
              <a:t>High energy</a:t>
            </a:r>
            <a:endParaRPr lang="en-US" b="1" dirty="0">
              <a:solidFill>
                <a:srgbClr val="000066"/>
              </a:solidFill>
            </a:endParaRPr>
          </a:p>
          <a:p>
            <a:r>
              <a:rPr lang="en-US" dirty="0">
                <a:solidFill>
                  <a:srgbClr val="6600FF"/>
                </a:solidFill>
              </a:rPr>
              <a:t>Violet 	400-425 nm 	3.10 - 2.92 </a:t>
            </a:r>
            <a:r>
              <a:rPr lang="en-US" dirty="0" err="1">
                <a:solidFill>
                  <a:srgbClr val="6600FF"/>
                </a:solidFill>
              </a:rPr>
              <a:t>eV</a:t>
            </a:r>
            <a:endParaRPr lang="en-US" dirty="0">
              <a:solidFill>
                <a:srgbClr val="6600FF"/>
              </a:solidFill>
            </a:endParaRPr>
          </a:p>
          <a:p>
            <a:r>
              <a:rPr lang="en-US" dirty="0">
                <a:solidFill>
                  <a:srgbClr val="0000FF"/>
                </a:solidFill>
              </a:rPr>
              <a:t>Blue 	425-492 nm 	2.92 - 2.52 </a:t>
            </a:r>
            <a:r>
              <a:rPr lang="en-US" dirty="0" err="1">
                <a:solidFill>
                  <a:srgbClr val="0000FF"/>
                </a:solidFill>
              </a:rPr>
              <a:t>eV</a:t>
            </a:r>
            <a:endParaRPr lang="en-US" dirty="0">
              <a:solidFill>
                <a:srgbClr val="0000FF"/>
              </a:solidFill>
            </a:endParaRPr>
          </a:p>
          <a:p>
            <a:r>
              <a:rPr lang="en-US" dirty="0">
                <a:solidFill>
                  <a:srgbClr val="00CC00"/>
                </a:solidFill>
              </a:rPr>
              <a:t>Green 	492-575 nm 	2.52 - 2.15 </a:t>
            </a:r>
            <a:r>
              <a:rPr lang="en-US" dirty="0" err="1">
                <a:solidFill>
                  <a:srgbClr val="00CC00"/>
                </a:solidFill>
              </a:rPr>
              <a:t>eV</a:t>
            </a:r>
            <a:endParaRPr lang="en-US" dirty="0">
              <a:solidFill>
                <a:srgbClr val="00CC00"/>
              </a:solidFill>
            </a:endParaRPr>
          </a:p>
          <a:p>
            <a:r>
              <a:rPr lang="en-US" dirty="0">
                <a:solidFill>
                  <a:srgbClr val="FFCC00"/>
                </a:solidFill>
              </a:rPr>
              <a:t>Yellow 	575-585 nm 	2.15 - 2.12 </a:t>
            </a:r>
            <a:r>
              <a:rPr lang="en-US" dirty="0" err="1">
                <a:solidFill>
                  <a:srgbClr val="FFCC00"/>
                </a:solidFill>
              </a:rPr>
              <a:t>eV</a:t>
            </a:r>
            <a:endParaRPr lang="en-US" dirty="0">
              <a:solidFill>
                <a:srgbClr val="FFCC00"/>
              </a:solidFill>
            </a:endParaRPr>
          </a:p>
          <a:p>
            <a:r>
              <a:rPr lang="en-US" dirty="0">
                <a:solidFill>
                  <a:srgbClr val="FF6600"/>
                </a:solidFill>
              </a:rPr>
              <a:t>Orange 	585-647 nm 	2.12 - 1.92 </a:t>
            </a:r>
            <a:r>
              <a:rPr lang="en-US" dirty="0" err="1">
                <a:solidFill>
                  <a:srgbClr val="FF6600"/>
                </a:solidFill>
              </a:rPr>
              <a:t>eV</a:t>
            </a:r>
            <a:endParaRPr lang="en-US" dirty="0">
              <a:solidFill>
                <a:srgbClr val="FF6600"/>
              </a:solidFill>
            </a:endParaRPr>
          </a:p>
          <a:p>
            <a:r>
              <a:rPr lang="en-US" dirty="0">
                <a:solidFill>
                  <a:srgbClr val="FF0000"/>
                </a:solidFill>
              </a:rPr>
              <a:t>Red 	647-700 nm 	1.92 - 1.77 </a:t>
            </a:r>
            <a:r>
              <a:rPr lang="en-US" dirty="0" err="1">
                <a:solidFill>
                  <a:srgbClr val="FF0000"/>
                </a:solidFill>
              </a:rPr>
              <a:t>eV</a:t>
            </a:r>
            <a:endParaRPr lang="en-US" dirty="0">
              <a:solidFill>
                <a:srgbClr val="FF0000"/>
              </a:solidFill>
            </a:endParaRPr>
          </a:p>
          <a:p>
            <a:r>
              <a:rPr lang="en-US" dirty="0">
                <a:solidFill>
                  <a:srgbClr val="480000"/>
                </a:solidFill>
              </a:rPr>
              <a:t>Near IR 	10,000-700 nm 	1.77 - 0.12 </a:t>
            </a:r>
            <a:r>
              <a:rPr lang="en-US" dirty="0" err="1" smtClean="0">
                <a:solidFill>
                  <a:srgbClr val="480000"/>
                </a:solidFill>
              </a:rPr>
              <a:t>eV</a:t>
            </a:r>
            <a:r>
              <a:rPr lang="en-US" dirty="0" smtClean="0">
                <a:solidFill>
                  <a:srgbClr val="480000"/>
                </a:solidFill>
              </a:rPr>
              <a:t>	  </a:t>
            </a:r>
            <a:r>
              <a:rPr lang="en-US" b="1" dirty="0" smtClean="0">
                <a:solidFill>
                  <a:srgbClr val="480000"/>
                </a:solidFill>
              </a:rPr>
              <a:t>Low energy</a:t>
            </a:r>
            <a:endParaRPr lang="en-US" b="1" dirty="0">
              <a:solidFill>
                <a:srgbClr val="480000"/>
              </a:solidFill>
            </a:endParaRPr>
          </a:p>
          <a:p>
            <a:endParaRPr lang="en-US" dirty="0"/>
          </a:p>
        </p:txBody>
      </p:sp>
      <p:pic>
        <p:nvPicPr>
          <p:cNvPr id="17411" name="Picture 5"/>
          <p:cNvPicPr>
            <a:picLocks noChangeAspect="1" noChangeArrowheads="1"/>
          </p:cNvPicPr>
          <p:nvPr/>
        </p:nvPicPr>
        <p:blipFill>
          <a:blip r:embed="rId2" cstate="print"/>
          <a:srcRect r="-143" b="16840"/>
          <a:stretch>
            <a:fillRect/>
          </a:stretch>
        </p:blipFill>
        <p:spPr bwMode="auto">
          <a:xfrm>
            <a:off x="914400" y="3525838"/>
            <a:ext cx="7048500" cy="333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381000" y="0"/>
            <a:ext cx="8153400" cy="3387725"/>
          </a:xfrm>
          <a:prstGeom prst="rect">
            <a:avLst/>
          </a:prstGeom>
          <a:noFill/>
          <a:ln w="9525">
            <a:noFill/>
            <a:miter lim="800000"/>
            <a:headEnd/>
            <a:tailEnd/>
          </a:ln>
        </p:spPr>
        <p:txBody>
          <a:bodyPr>
            <a:spAutoFit/>
          </a:bodyPr>
          <a:lstStyle/>
          <a:p>
            <a:r>
              <a:rPr lang="en-US"/>
              <a:t>Color of a material = color reflected from it into our eyes</a:t>
            </a:r>
          </a:p>
          <a:p>
            <a:r>
              <a:rPr lang="en-US"/>
              <a:t>Color reflected = color not absorbed</a:t>
            </a:r>
          </a:p>
          <a:p>
            <a:endParaRPr lang="en-US"/>
          </a:p>
          <a:p>
            <a:r>
              <a:rPr lang="en-US"/>
              <a:t>Emission is a different process (observing energy emitted by a material that is going from excited state to ground state)</a:t>
            </a:r>
          </a:p>
          <a:p>
            <a:endParaRPr lang="en-US"/>
          </a:p>
          <a:p>
            <a:r>
              <a:rPr lang="en-US"/>
              <a:t>If absorbance occurs in one region of the color wheel the material</a:t>
            </a:r>
          </a:p>
          <a:p>
            <a:r>
              <a:rPr lang="en-US"/>
              <a:t>appears with the opposite (complimentary color). For example:</a:t>
            </a:r>
          </a:p>
          <a:p>
            <a:r>
              <a:rPr lang="en-US"/>
              <a:t>	material absorbs violet light → Color = Yellow</a:t>
            </a:r>
          </a:p>
          <a:p>
            <a:r>
              <a:rPr lang="en-US"/>
              <a:t>	material absorbs red light → Color = Green</a:t>
            </a:r>
          </a:p>
          <a:p>
            <a:r>
              <a:rPr lang="en-US"/>
              <a:t>	material absorbs violet, blue &amp; green → Color = Orange-Red</a:t>
            </a:r>
          </a:p>
          <a:p>
            <a:r>
              <a:rPr lang="en-US"/>
              <a:t>	material absorbs red, orange &amp; yellow → Color = Blue</a:t>
            </a:r>
          </a:p>
        </p:txBody>
      </p:sp>
      <p:pic>
        <p:nvPicPr>
          <p:cNvPr id="6147" name="Picture 9"/>
          <p:cNvPicPr>
            <a:picLocks noChangeAspect="1" noChangeArrowheads="1"/>
          </p:cNvPicPr>
          <p:nvPr/>
        </p:nvPicPr>
        <p:blipFill>
          <a:blip r:embed="rId2" cstate="print"/>
          <a:srcRect/>
          <a:stretch>
            <a:fillRect/>
          </a:stretch>
        </p:blipFill>
        <p:spPr bwMode="auto">
          <a:xfrm>
            <a:off x="0" y="3648075"/>
            <a:ext cx="3333750" cy="3209925"/>
          </a:xfrm>
          <a:prstGeom prst="rect">
            <a:avLst/>
          </a:prstGeom>
          <a:noFill/>
          <a:ln w="9525">
            <a:noFill/>
            <a:miter lim="800000"/>
            <a:headEnd/>
            <a:tailEnd/>
          </a:ln>
        </p:spPr>
      </p:pic>
    </p:spTree>
    <p:extLst>
      <p:ext uri="{BB962C8B-B14F-4D97-AF65-F5344CB8AC3E}">
        <p14:creationId xmlns:p14="http://schemas.microsoft.com/office/powerpoint/2010/main" val="2588599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p:cNvPicPr>
            <a:picLocks noChangeAspect="1" noChangeArrowheads="1"/>
          </p:cNvPicPr>
          <p:nvPr/>
        </p:nvPicPr>
        <p:blipFill>
          <a:blip r:embed="rId2" cstate="print"/>
          <a:srcRect l="7335" t="8710" r="5734"/>
          <a:stretch>
            <a:fillRect/>
          </a:stretch>
        </p:blipFill>
        <p:spPr bwMode="auto">
          <a:xfrm>
            <a:off x="4768645" y="2223622"/>
            <a:ext cx="4176713" cy="3287713"/>
          </a:xfrm>
          <a:prstGeom prst="rect">
            <a:avLst/>
          </a:prstGeom>
          <a:noFill/>
          <a:ln w="9525">
            <a:noFill/>
            <a:miter lim="800000"/>
            <a:headEnd/>
            <a:tailEnd/>
          </a:ln>
        </p:spPr>
      </p:pic>
      <p:sp>
        <p:nvSpPr>
          <p:cNvPr id="4" name="Rectangle 3"/>
          <p:cNvSpPr/>
          <p:nvPr/>
        </p:nvSpPr>
        <p:spPr>
          <a:xfrm>
            <a:off x="108154" y="238602"/>
            <a:ext cx="5860026" cy="1015663"/>
          </a:xfrm>
          <a:prstGeom prst="rect">
            <a:avLst/>
          </a:prstGeom>
        </p:spPr>
        <p:txBody>
          <a:bodyPr wrap="square">
            <a:spAutoFit/>
          </a:bodyPr>
          <a:lstStyle/>
          <a:p>
            <a:r>
              <a:rPr lang="en-US" sz="2000" b="1" dirty="0" smtClean="0"/>
              <a:t>Absorption spectra of molecular species</a:t>
            </a:r>
          </a:p>
          <a:p>
            <a:endParaRPr lang="en-US" sz="2000" dirty="0"/>
          </a:p>
          <a:p>
            <a:r>
              <a:rPr lang="en-US" sz="2000" dirty="0" smtClean="0"/>
              <a:t>Discrete energy levels lead to narrow peaks</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4" y="2223622"/>
            <a:ext cx="4313232" cy="3238347"/>
          </a:xfrm>
          <a:prstGeom prst="rect">
            <a:avLst/>
          </a:prstGeom>
        </p:spPr>
      </p:pic>
    </p:spTree>
    <p:extLst>
      <p:ext uri="{BB962C8B-B14F-4D97-AF65-F5344CB8AC3E}">
        <p14:creationId xmlns:p14="http://schemas.microsoft.com/office/powerpoint/2010/main" val="478720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42" t="1572" r="1457" b="665"/>
          <a:stretch/>
        </p:blipFill>
        <p:spPr>
          <a:xfrm>
            <a:off x="3927947" y="2353586"/>
            <a:ext cx="5181360" cy="4206240"/>
          </a:xfrm>
          <a:prstGeom prst="rect">
            <a:avLst/>
          </a:prstGeom>
        </p:spPr>
      </p:pic>
      <p:sp>
        <p:nvSpPr>
          <p:cNvPr id="4" name="Rectangle 3"/>
          <p:cNvSpPr/>
          <p:nvPr/>
        </p:nvSpPr>
        <p:spPr>
          <a:xfrm>
            <a:off x="108153" y="238602"/>
            <a:ext cx="7914970" cy="1323439"/>
          </a:xfrm>
          <a:prstGeom prst="rect">
            <a:avLst/>
          </a:prstGeom>
        </p:spPr>
        <p:txBody>
          <a:bodyPr wrap="square">
            <a:spAutoFit/>
          </a:bodyPr>
          <a:lstStyle/>
          <a:p>
            <a:r>
              <a:rPr lang="en-US" sz="2000" b="1" dirty="0" smtClean="0"/>
              <a:t>Absorption spectra </a:t>
            </a:r>
            <a:r>
              <a:rPr lang="en-US" sz="2000" b="1" dirty="0" smtClean="0"/>
              <a:t>of crystalline semiconductors</a:t>
            </a:r>
            <a:endParaRPr lang="en-US" sz="2000" b="1" dirty="0" smtClean="0"/>
          </a:p>
          <a:p>
            <a:endParaRPr lang="en-US" sz="2000" dirty="0"/>
          </a:p>
          <a:p>
            <a:r>
              <a:rPr lang="en-US" sz="2000" dirty="0" smtClean="0"/>
              <a:t>Transition between valence band states and conduction band states leads to broad absorbance</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1881"/>
            <a:ext cx="2857500" cy="4857750"/>
          </a:xfrm>
          <a:prstGeom prst="rect">
            <a:avLst/>
          </a:prstGeom>
        </p:spPr>
      </p:pic>
      <p:sp>
        <p:nvSpPr>
          <p:cNvPr id="7" name="TextBox 6"/>
          <p:cNvSpPr txBox="1"/>
          <p:nvPr/>
        </p:nvSpPr>
        <p:spPr>
          <a:xfrm>
            <a:off x="533601" y="4983513"/>
            <a:ext cx="1328286"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(filled states)</a:t>
            </a:r>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533601" y="2543513"/>
            <a:ext cx="1328286"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(empty states)</a:t>
            </a:r>
            <a:endParaRPr lang="en-US" sz="1400" dirty="0">
              <a:latin typeface="Arial" panose="020B0604020202020204" pitchFamily="34" charset="0"/>
              <a:cs typeface="Arial" panose="020B0604020202020204" pitchFamily="34" charset="0"/>
            </a:endParaRPr>
          </a:p>
        </p:txBody>
      </p:sp>
      <p:cxnSp>
        <p:nvCxnSpPr>
          <p:cNvPr id="9" name="Straight Arrow Connector 8"/>
          <p:cNvCxnSpPr/>
          <p:nvPr/>
        </p:nvCxnSpPr>
        <p:spPr>
          <a:xfrm flipV="1">
            <a:off x="707666" y="3466769"/>
            <a:ext cx="23854" cy="813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60066" y="3395207"/>
            <a:ext cx="22529" cy="1037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80357" y="3298657"/>
            <a:ext cx="21535" cy="12374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13275" y="3466770"/>
            <a:ext cx="24019" cy="1319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38418" y="3141130"/>
            <a:ext cx="63446" cy="1934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6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29669" y="0"/>
            <a:ext cx="8478983" cy="3908762"/>
          </a:xfrm>
          <a:prstGeom prst="rect">
            <a:avLst/>
          </a:prstGeom>
          <a:noFill/>
          <a:ln w="9525">
            <a:noFill/>
            <a:miter lim="800000"/>
            <a:headEnd/>
            <a:tailEnd/>
          </a:ln>
        </p:spPr>
        <p:txBody>
          <a:bodyPr wrap="square">
            <a:spAutoFit/>
          </a:bodyPr>
          <a:lstStyle/>
          <a:p>
            <a:pPr algn="ctr"/>
            <a:r>
              <a:rPr lang="en-US" sz="2400" b="1" dirty="0" smtClean="0"/>
              <a:t>Inorganic Extended Solids:  Crystal structure</a:t>
            </a:r>
            <a:endParaRPr lang="en-US" sz="2400" b="1" dirty="0"/>
          </a:p>
          <a:p>
            <a:endParaRPr lang="en-US" sz="2400" b="1" dirty="0" smtClean="0"/>
          </a:p>
          <a:p>
            <a:pPr>
              <a:lnSpc>
                <a:spcPct val="150000"/>
              </a:lnSpc>
            </a:pPr>
            <a:r>
              <a:rPr lang="en-US" sz="2000" i="1" dirty="0" smtClean="0"/>
              <a:t>Organic compounds</a:t>
            </a:r>
            <a:r>
              <a:rPr lang="en-US" sz="2000" dirty="0" smtClean="0"/>
              <a:t>:  focus is on discrete molecular units</a:t>
            </a:r>
          </a:p>
          <a:p>
            <a:pPr>
              <a:lnSpc>
                <a:spcPct val="150000"/>
              </a:lnSpc>
            </a:pPr>
            <a:r>
              <a:rPr lang="en-US" sz="2000" dirty="0" smtClean="0"/>
              <a:t>	Interactions between the molecules not important</a:t>
            </a:r>
          </a:p>
          <a:p>
            <a:pPr>
              <a:lnSpc>
                <a:spcPct val="150000"/>
              </a:lnSpc>
            </a:pPr>
            <a:r>
              <a:rPr lang="en-US" sz="2000" i="1" dirty="0" smtClean="0"/>
              <a:t>Inorganic extended solids</a:t>
            </a:r>
            <a:r>
              <a:rPr lang="en-US" sz="2000" dirty="0" smtClean="0"/>
              <a:t>: atoms are bonded in infinite 3-D array </a:t>
            </a:r>
          </a:p>
          <a:p>
            <a:pPr>
              <a:lnSpc>
                <a:spcPct val="150000"/>
              </a:lnSpc>
            </a:pPr>
            <a:r>
              <a:rPr lang="en-US" sz="2000" dirty="0"/>
              <a:t>	</a:t>
            </a:r>
            <a:r>
              <a:rPr lang="en-US" sz="2000" dirty="0" smtClean="0"/>
              <a:t>Pattern of repeating unit cells pack together to fill space</a:t>
            </a:r>
          </a:p>
          <a:p>
            <a:pPr lvl="2">
              <a:lnSpc>
                <a:spcPct val="150000"/>
              </a:lnSpc>
            </a:pPr>
            <a:r>
              <a:rPr lang="en-US" sz="2000" dirty="0" smtClean="0"/>
              <a:t>Size, symmetry of unit cell and position of atoms in it = crystal structure</a:t>
            </a:r>
          </a:p>
          <a:p>
            <a:endParaRPr lang="en-US" sz="2000" dirty="0"/>
          </a:p>
        </p:txBody>
      </p:sp>
      <p:pic>
        <p:nvPicPr>
          <p:cNvPr id="5" name="Picture 4"/>
          <p:cNvPicPr>
            <a:picLocks noChangeAspect="1"/>
          </p:cNvPicPr>
          <p:nvPr/>
        </p:nvPicPr>
        <p:blipFill rotWithShape="1">
          <a:blip r:embed="rId2"/>
          <a:srcRect l="24475" t="7229" r="23692" b="4000"/>
          <a:stretch/>
        </p:blipFill>
        <p:spPr>
          <a:xfrm>
            <a:off x="6000323" y="3615621"/>
            <a:ext cx="3182419" cy="3246895"/>
          </a:xfrm>
          <a:prstGeom prst="rect">
            <a:avLst/>
          </a:prstGeom>
        </p:spPr>
      </p:pic>
      <p:pic>
        <p:nvPicPr>
          <p:cNvPr id="6" name="Picture 5"/>
          <p:cNvPicPr>
            <a:picLocks noChangeAspect="1"/>
          </p:cNvPicPr>
          <p:nvPr/>
        </p:nvPicPr>
        <p:blipFill rotWithShape="1">
          <a:blip r:embed="rId3"/>
          <a:srcRect l="28560" t="10927" r="26204" b="10235"/>
          <a:stretch/>
        </p:blipFill>
        <p:spPr>
          <a:xfrm>
            <a:off x="-17873" y="3615621"/>
            <a:ext cx="3122909" cy="3242379"/>
          </a:xfrm>
          <a:prstGeom prst="rect">
            <a:avLst/>
          </a:prstGeom>
        </p:spPr>
      </p:pic>
      <p:sp>
        <p:nvSpPr>
          <p:cNvPr id="7" name="Rectangle 6"/>
          <p:cNvSpPr/>
          <p:nvPr/>
        </p:nvSpPr>
        <p:spPr>
          <a:xfrm>
            <a:off x="3103244" y="3623370"/>
            <a:ext cx="3159903" cy="3242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58948" y="4164484"/>
            <a:ext cx="1666068" cy="1600438"/>
          </a:xfrm>
          <a:prstGeom prst="rect">
            <a:avLst/>
          </a:prstGeom>
          <a:noFill/>
        </p:spPr>
        <p:txBody>
          <a:bodyPr wrap="square" rtlCol="0">
            <a:spAutoFit/>
          </a:bodyPr>
          <a:lstStyle/>
          <a:p>
            <a:r>
              <a:rPr lang="en-US" sz="1600" b="1" dirty="0" smtClean="0">
                <a:solidFill>
                  <a:srgbClr val="00B0F0"/>
                </a:solidFill>
              </a:rPr>
              <a:t>Cu</a:t>
            </a:r>
            <a:r>
              <a:rPr lang="en-US" sz="1600" b="1" baseline="-25000" dirty="0" smtClean="0">
                <a:solidFill>
                  <a:srgbClr val="00B0F0"/>
                </a:solidFill>
              </a:rPr>
              <a:t>3</a:t>
            </a:r>
            <a:r>
              <a:rPr lang="en-US" sz="1600" b="1" dirty="0" smtClean="0">
                <a:solidFill>
                  <a:srgbClr val="00B0F0"/>
                </a:solidFill>
              </a:rPr>
              <a:t>VSe</a:t>
            </a:r>
            <a:r>
              <a:rPr lang="en-US" sz="1600" b="1" baseline="-25000" dirty="0" smtClean="0">
                <a:solidFill>
                  <a:srgbClr val="00B0F0"/>
                </a:solidFill>
              </a:rPr>
              <a:t>4</a:t>
            </a:r>
            <a:r>
              <a:rPr lang="en-US" sz="1600" b="1" dirty="0" smtClean="0">
                <a:solidFill>
                  <a:srgbClr val="00B0F0"/>
                </a:solidFill>
              </a:rPr>
              <a:t> </a:t>
            </a:r>
            <a:r>
              <a:rPr lang="en-US" sz="1600" b="1" dirty="0">
                <a:solidFill>
                  <a:srgbClr val="00B0F0"/>
                </a:solidFill>
              </a:rPr>
              <a:t>	</a:t>
            </a:r>
          </a:p>
          <a:p>
            <a:r>
              <a:rPr lang="en-US" sz="1600" dirty="0" smtClean="0">
                <a:solidFill>
                  <a:srgbClr val="00B0F0"/>
                </a:solidFill>
              </a:rPr>
              <a:t>Cubic</a:t>
            </a:r>
          </a:p>
          <a:p>
            <a:r>
              <a:rPr lang="en-US" sz="1600" i="1" dirty="0">
                <a:solidFill>
                  <a:srgbClr val="00B0F0"/>
                </a:solidFill>
              </a:rPr>
              <a:t>P</a:t>
            </a:r>
            <a:r>
              <a:rPr lang="en-US" sz="1600" dirty="0">
                <a:solidFill>
                  <a:srgbClr val="00B0F0"/>
                </a:solidFill>
              </a:rPr>
              <a:t> ͞4 3 </a:t>
            </a:r>
            <a:r>
              <a:rPr lang="en-US" sz="1600" i="1" dirty="0">
                <a:solidFill>
                  <a:srgbClr val="00B0F0"/>
                </a:solidFill>
              </a:rPr>
              <a:t>m </a:t>
            </a:r>
            <a:r>
              <a:rPr lang="en-US" sz="1600" dirty="0">
                <a:solidFill>
                  <a:srgbClr val="00B0F0"/>
                </a:solidFill>
              </a:rPr>
              <a:t>	</a:t>
            </a:r>
          </a:p>
          <a:p>
            <a:r>
              <a:rPr lang="en-US" sz="1600" dirty="0" smtClean="0">
                <a:solidFill>
                  <a:srgbClr val="00B0F0"/>
                </a:solidFill>
              </a:rPr>
              <a:t>a = 5.5636(5</a:t>
            </a:r>
            <a:r>
              <a:rPr lang="en-US" sz="1600" dirty="0">
                <a:solidFill>
                  <a:srgbClr val="00B0F0"/>
                </a:solidFill>
              </a:rPr>
              <a:t>) Å	</a:t>
            </a:r>
          </a:p>
          <a:p>
            <a:endParaRPr lang="en-US" dirty="0">
              <a:solidFill>
                <a:srgbClr val="00B0F0"/>
              </a:solidFill>
            </a:endParaRPr>
          </a:p>
        </p:txBody>
      </p:sp>
      <p:sp>
        <p:nvSpPr>
          <p:cNvPr id="9" name="TextBox 8"/>
          <p:cNvSpPr txBox="1"/>
          <p:nvPr/>
        </p:nvSpPr>
        <p:spPr>
          <a:xfrm>
            <a:off x="5322612" y="4583162"/>
            <a:ext cx="2158140" cy="1600438"/>
          </a:xfrm>
          <a:prstGeom prst="rect">
            <a:avLst/>
          </a:prstGeom>
          <a:noFill/>
        </p:spPr>
        <p:txBody>
          <a:bodyPr wrap="square" rtlCol="0">
            <a:spAutoFit/>
          </a:bodyPr>
          <a:lstStyle/>
          <a:p>
            <a:r>
              <a:rPr lang="en-US" sz="1600" b="1" dirty="0" smtClean="0">
                <a:solidFill>
                  <a:srgbClr val="00B0F0"/>
                </a:solidFill>
              </a:rPr>
              <a:t>MoSe</a:t>
            </a:r>
            <a:r>
              <a:rPr lang="en-US" sz="1600" b="1" baseline="-25000" dirty="0" smtClean="0">
                <a:solidFill>
                  <a:srgbClr val="00B0F0"/>
                </a:solidFill>
              </a:rPr>
              <a:t>2</a:t>
            </a:r>
            <a:r>
              <a:rPr lang="en-US" sz="1600" dirty="0">
                <a:solidFill>
                  <a:srgbClr val="00B0F0"/>
                </a:solidFill>
              </a:rPr>
              <a:t>		</a:t>
            </a:r>
          </a:p>
          <a:p>
            <a:r>
              <a:rPr lang="en-US" sz="1600" dirty="0" smtClean="0">
                <a:solidFill>
                  <a:srgbClr val="00B0F0"/>
                </a:solidFill>
              </a:rPr>
              <a:t>Hexagonal</a:t>
            </a:r>
          </a:p>
          <a:p>
            <a:r>
              <a:rPr lang="en-US" sz="1600" i="1" dirty="0">
                <a:solidFill>
                  <a:srgbClr val="00B0F0"/>
                </a:solidFill>
              </a:rPr>
              <a:t>P</a:t>
            </a:r>
            <a:r>
              <a:rPr lang="en-US" sz="1600" dirty="0">
                <a:solidFill>
                  <a:srgbClr val="00B0F0"/>
                </a:solidFill>
              </a:rPr>
              <a:t> 6</a:t>
            </a:r>
            <a:r>
              <a:rPr lang="en-US" sz="1600" baseline="-25000" dirty="0">
                <a:solidFill>
                  <a:srgbClr val="00B0F0"/>
                </a:solidFill>
              </a:rPr>
              <a:t>3</a:t>
            </a:r>
            <a:r>
              <a:rPr lang="en-US" sz="1600" dirty="0">
                <a:solidFill>
                  <a:srgbClr val="00B0F0"/>
                </a:solidFill>
              </a:rPr>
              <a:t>/</a:t>
            </a:r>
            <a:r>
              <a:rPr lang="en-US" sz="1600" i="1" dirty="0">
                <a:solidFill>
                  <a:srgbClr val="00B0F0"/>
                </a:solidFill>
              </a:rPr>
              <a:t>m</a:t>
            </a:r>
            <a:r>
              <a:rPr lang="en-US" sz="1600" dirty="0">
                <a:solidFill>
                  <a:srgbClr val="00B0F0"/>
                </a:solidFill>
              </a:rPr>
              <a:t> </a:t>
            </a:r>
            <a:r>
              <a:rPr lang="en-US" sz="1600" i="1" dirty="0" err="1">
                <a:solidFill>
                  <a:srgbClr val="00B0F0"/>
                </a:solidFill>
              </a:rPr>
              <a:t>m</a:t>
            </a:r>
            <a:r>
              <a:rPr lang="en-US" sz="1600" dirty="0">
                <a:solidFill>
                  <a:srgbClr val="00B0F0"/>
                </a:solidFill>
              </a:rPr>
              <a:t> </a:t>
            </a:r>
            <a:r>
              <a:rPr lang="en-US" sz="1600" i="1" dirty="0">
                <a:solidFill>
                  <a:srgbClr val="00B0F0"/>
                </a:solidFill>
              </a:rPr>
              <a:t>c </a:t>
            </a:r>
            <a:r>
              <a:rPr lang="en-US" sz="1600" dirty="0">
                <a:solidFill>
                  <a:srgbClr val="00B0F0"/>
                </a:solidFill>
              </a:rPr>
              <a:t>	</a:t>
            </a:r>
          </a:p>
          <a:p>
            <a:r>
              <a:rPr lang="en-US" sz="1600" dirty="0">
                <a:solidFill>
                  <a:srgbClr val="00B0F0"/>
                </a:solidFill>
              </a:rPr>
              <a:t>a</a:t>
            </a:r>
            <a:r>
              <a:rPr lang="en-US" sz="1600" dirty="0" smtClean="0">
                <a:solidFill>
                  <a:srgbClr val="00B0F0"/>
                </a:solidFill>
              </a:rPr>
              <a:t> = 3.2880 </a:t>
            </a:r>
            <a:r>
              <a:rPr lang="en-US" sz="1600" dirty="0">
                <a:solidFill>
                  <a:srgbClr val="00B0F0"/>
                </a:solidFill>
              </a:rPr>
              <a:t>Å	</a:t>
            </a:r>
          </a:p>
          <a:p>
            <a:r>
              <a:rPr lang="en-US" sz="1600" dirty="0">
                <a:solidFill>
                  <a:srgbClr val="00B0F0"/>
                </a:solidFill>
              </a:rPr>
              <a:t>c</a:t>
            </a:r>
            <a:r>
              <a:rPr lang="en-US" sz="1600" dirty="0" smtClean="0">
                <a:solidFill>
                  <a:srgbClr val="00B0F0"/>
                </a:solidFill>
              </a:rPr>
              <a:t> =12.9000 </a:t>
            </a:r>
            <a:r>
              <a:rPr lang="en-US" sz="1600" dirty="0">
                <a:solidFill>
                  <a:srgbClr val="00B0F0"/>
                </a:solidFill>
              </a:rPr>
              <a:t>Å	</a:t>
            </a:r>
          </a:p>
          <a:p>
            <a:endParaRPr lang="en-US"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22207" y="2222203"/>
            <a:ext cx="21265" cy="35087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flipV="1">
            <a:off x="2247010" y="5723854"/>
            <a:ext cx="4451502" cy="27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00126" y="6103087"/>
            <a:ext cx="2105254" cy="382772"/>
          </a:xfrm>
          <a:prstGeom prst="rect">
            <a:avLst/>
          </a:prstGeom>
          <a:noFill/>
        </p:spPr>
        <p:txBody>
          <a:bodyPr wrap="square" rtlCol="0">
            <a:spAutoFit/>
          </a:bodyPr>
          <a:lstStyle/>
          <a:p>
            <a:r>
              <a:rPr lang="en-US" dirty="0" smtClean="0"/>
              <a:t>Wavelength (nm)</a:t>
            </a:r>
            <a:endParaRPr lang="en-US" dirty="0"/>
          </a:p>
        </p:txBody>
      </p:sp>
      <p:sp>
        <p:nvSpPr>
          <p:cNvPr id="7" name="TextBox 6"/>
          <p:cNvSpPr txBox="1"/>
          <p:nvPr/>
        </p:nvSpPr>
        <p:spPr>
          <a:xfrm rot="16200000">
            <a:off x="928573" y="3791909"/>
            <a:ext cx="2105254" cy="369332"/>
          </a:xfrm>
          <a:prstGeom prst="rect">
            <a:avLst/>
          </a:prstGeom>
          <a:noFill/>
        </p:spPr>
        <p:txBody>
          <a:bodyPr wrap="square" rtlCol="0">
            <a:spAutoFit/>
          </a:bodyPr>
          <a:lstStyle/>
          <a:p>
            <a:r>
              <a:rPr lang="en-US" dirty="0" smtClean="0"/>
              <a:t>absorbance</a:t>
            </a:r>
            <a:endParaRPr lang="en-US" dirty="0"/>
          </a:p>
        </p:txBody>
      </p:sp>
      <p:sp>
        <p:nvSpPr>
          <p:cNvPr id="8" name="TextBox 7"/>
          <p:cNvSpPr txBox="1"/>
          <p:nvPr/>
        </p:nvSpPr>
        <p:spPr>
          <a:xfrm>
            <a:off x="2101698" y="5737665"/>
            <a:ext cx="5252484" cy="369332"/>
          </a:xfrm>
          <a:prstGeom prst="rect">
            <a:avLst/>
          </a:prstGeom>
          <a:noFill/>
        </p:spPr>
        <p:txBody>
          <a:bodyPr wrap="square" rtlCol="0">
            <a:spAutoFit/>
          </a:bodyPr>
          <a:lstStyle/>
          <a:p>
            <a:r>
              <a:rPr lang="en-US" dirty="0" smtClean="0"/>
              <a:t>300	400	500	600	700</a:t>
            </a:r>
            <a:endParaRPr lang="en-US" dirty="0"/>
          </a:p>
        </p:txBody>
      </p:sp>
      <p:sp>
        <p:nvSpPr>
          <p:cNvPr id="10" name="Flowchart: Delay 9"/>
          <p:cNvSpPr/>
          <p:nvPr/>
        </p:nvSpPr>
        <p:spPr>
          <a:xfrm rot="16200000" flipV="1">
            <a:off x="1224687" y="3719966"/>
            <a:ext cx="2994128" cy="999832"/>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4128" h="1109336">
                <a:moveTo>
                  <a:pt x="0" y="0"/>
                </a:moveTo>
                <a:lnTo>
                  <a:pt x="1396500" y="0"/>
                </a:lnTo>
                <a:cubicBezTo>
                  <a:pt x="2167766" y="0"/>
                  <a:pt x="2612247" y="582430"/>
                  <a:pt x="2793000" y="767319"/>
                </a:cubicBezTo>
                <a:cubicBezTo>
                  <a:pt x="2973753" y="952208"/>
                  <a:pt x="3252287" y="1109333"/>
                  <a:pt x="2481021" y="1109333"/>
                </a:cubicBezTo>
                <a:lnTo>
                  <a:pt x="21265" y="1109336"/>
                </a:lnTo>
                <a:lnTo>
                  <a:pt x="0" y="0"/>
                </a:lnTo>
                <a:close/>
              </a:path>
            </a:pathLst>
          </a:cu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9"/>
          <p:cNvSpPr/>
          <p:nvPr/>
        </p:nvSpPr>
        <p:spPr>
          <a:xfrm rot="16200000" flipV="1">
            <a:off x="1479028" y="3475129"/>
            <a:ext cx="2971355" cy="1470840"/>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109336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428313 h 1470840"/>
              <a:gd name="connsiteX5" fmla="*/ 0 w 2971355"/>
              <a:gd name="connsiteY5" fmla="*/ 0 h 14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55" h="1470840">
                <a:moveTo>
                  <a:pt x="0" y="0"/>
                </a:moveTo>
                <a:lnTo>
                  <a:pt x="1396500" y="0"/>
                </a:lnTo>
                <a:cubicBezTo>
                  <a:pt x="2167766" y="0"/>
                  <a:pt x="2619335" y="522179"/>
                  <a:pt x="2793000" y="767319"/>
                </a:cubicBezTo>
                <a:cubicBezTo>
                  <a:pt x="2966665" y="1012459"/>
                  <a:pt x="3209756" y="1470840"/>
                  <a:pt x="2438490" y="1470840"/>
                </a:cubicBezTo>
                <a:lnTo>
                  <a:pt x="21265" y="1428313"/>
                </a:lnTo>
                <a:lnTo>
                  <a:pt x="0" y="0"/>
                </a:lnTo>
                <a:close/>
              </a:path>
            </a:pathLst>
          </a:cu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9"/>
          <p:cNvSpPr/>
          <p:nvPr/>
        </p:nvSpPr>
        <p:spPr>
          <a:xfrm rot="16200000" flipV="1">
            <a:off x="1723581" y="3245481"/>
            <a:ext cx="2971355" cy="1917414"/>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109336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428313 h 1470840"/>
              <a:gd name="connsiteX5" fmla="*/ 0 w 2971355"/>
              <a:gd name="connsiteY5" fmla="*/ 0 h 14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55" h="1470840">
                <a:moveTo>
                  <a:pt x="0" y="0"/>
                </a:moveTo>
                <a:lnTo>
                  <a:pt x="1396500" y="0"/>
                </a:lnTo>
                <a:cubicBezTo>
                  <a:pt x="2167766" y="0"/>
                  <a:pt x="2619335" y="522179"/>
                  <a:pt x="2793000" y="767319"/>
                </a:cubicBezTo>
                <a:cubicBezTo>
                  <a:pt x="2966665" y="1012459"/>
                  <a:pt x="3209756" y="1470840"/>
                  <a:pt x="2438490" y="1470840"/>
                </a:cubicBezTo>
                <a:lnTo>
                  <a:pt x="21265" y="1428313"/>
                </a:lnTo>
                <a:lnTo>
                  <a:pt x="0" y="0"/>
                </a:lnTo>
                <a:close/>
              </a:path>
            </a:pathLst>
          </a:cu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9"/>
          <p:cNvSpPr/>
          <p:nvPr/>
        </p:nvSpPr>
        <p:spPr>
          <a:xfrm rot="16200000" flipV="1">
            <a:off x="2364171" y="3006298"/>
            <a:ext cx="2651684" cy="2742171"/>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109336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428313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9 w 2971355"/>
              <a:gd name="connsiteY4" fmla="*/ 1468235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8 w 2971355"/>
              <a:gd name="connsiteY4" fmla="*/ 1468235 h 1470840"/>
              <a:gd name="connsiteX5" fmla="*/ 0 w 2971355"/>
              <a:gd name="connsiteY5" fmla="*/ 0 h 14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55" h="1470840">
                <a:moveTo>
                  <a:pt x="0" y="0"/>
                </a:moveTo>
                <a:lnTo>
                  <a:pt x="1396500" y="0"/>
                </a:lnTo>
                <a:cubicBezTo>
                  <a:pt x="2167766" y="0"/>
                  <a:pt x="2619335" y="522179"/>
                  <a:pt x="2793000" y="767319"/>
                </a:cubicBezTo>
                <a:cubicBezTo>
                  <a:pt x="2966665" y="1012459"/>
                  <a:pt x="3209756" y="1470840"/>
                  <a:pt x="2438490" y="1470840"/>
                </a:cubicBezTo>
                <a:lnTo>
                  <a:pt x="9348" y="1468235"/>
                </a:lnTo>
                <a:lnTo>
                  <a:pt x="0" y="0"/>
                </a:lnTo>
                <a:close/>
              </a:path>
            </a:pathLst>
          </a:cu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9"/>
          <p:cNvSpPr/>
          <p:nvPr/>
        </p:nvSpPr>
        <p:spPr>
          <a:xfrm rot="16200000" flipV="1">
            <a:off x="2725962" y="2924508"/>
            <a:ext cx="2378232" cy="3206460"/>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109336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428313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9 w 2971355"/>
              <a:gd name="connsiteY4" fmla="*/ 1468235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8 w 2971355"/>
              <a:gd name="connsiteY4" fmla="*/ 1468235 h 1470840"/>
              <a:gd name="connsiteX5" fmla="*/ 0 w 2971355"/>
              <a:gd name="connsiteY5" fmla="*/ 0 h 14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55" h="1470840">
                <a:moveTo>
                  <a:pt x="0" y="0"/>
                </a:moveTo>
                <a:lnTo>
                  <a:pt x="1396500" y="0"/>
                </a:lnTo>
                <a:cubicBezTo>
                  <a:pt x="2167766" y="0"/>
                  <a:pt x="2619335" y="522179"/>
                  <a:pt x="2793000" y="767319"/>
                </a:cubicBezTo>
                <a:cubicBezTo>
                  <a:pt x="2966665" y="1012459"/>
                  <a:pt x="3209756" y="1470840"/>
                  <a:pt x="2438490" y="1470840"/>
                </a:cubicBezTo>
                <a:lnTo>
                  <a:pt x="9348" y="1468235"/>
                </a:lnTo>
                <a:lnTo>
                  <a:pt x="0" y="0"/>
                </a:lnTo>
                <a:close/>
              </a:path>
            </a:pathLst>
          </a:cu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9"/>
          <p:cNvSpPr/>
          <p:nvPr/>
        </p:nvSpPr>
        <p:spPr>
          <a:xfrm rot="16200000" flipV="1">
            <a:off x="3225965" y="2690327"/>
            <a:ext cx="2122504" cy="3971987"/>
          </a:xfrm>
          <a:custGeom>
            <a:avLst/>
            <a:gdLst>
              <a:gd name="connsiteX0" fmla="*/ 0 w 2792999"/>
              <a:gd name="connsiteY0" fmla="*/ 0 h 1534638"/>
              <a:gd name="connsiteX1" fmla="*/ 1396500 w 2792999"/>
              <a:gd name="connsiteY1" fmla="*/ 0 h 1534638"/>
              <a:gd name="connsiteX2" fmla="*/ 2793000 w 2792999"/>
              <a:gd name="connsiteY2" fmla="*/ 767319 h 1534638"/>
              <a:gd name="connsiteX3" fmla="*/ 1396500 w 2792999"/>
              <a:gd name="connsiteY3" fmla="*/ 1534638 h 1534638"/>
              <a:gd name="connsiteX4" fmla="*/ 0 w 2792999"/>
              <a:gd name="connsiteY4" fmla="*/ 1534638 h 1534638"/>
              <a:gd name="connsiteX5" fmla="*/ 0 w 2792999"/>
              <a:gd name="connsiteY5" fmla="*/ 0 h 1534638"/>
              <a:gd name="connsiteX0" fmla="*/ 0 w 2906876"/>
              <a:gd name="connsiteY0" fmla="*/ 0 h 1534638"/>
              <a:gd name="connsiteX1" fmla="*/ 1396500 w 2906876"/>
              <a:gd name="connsiteY1" fmla="*/ 0 h 1534638"/>
              <a:gd name="connsiteX2" fmla="*/ 2793000 w 2906876"/>
              <a:gd name="connsiteY2" fmla="*/ 767319 h 1534638"/>
              <a:gd name="connsiteX3" fmla="*/ 2300268 w 2906876"/>
              <a:gd name="connsiteY3" fmla="*/ 1109334 h 1534638"/>
              <a:gd name="connsiteX4" fmla="*/ 0 w 2906876"/>
              <a:gd name="connsiteY4" fmla="*/ 1534638 h 1534638"/>
              <a:gd name="connsiteX5" fmla="*/ 0 w 2906876"/>
              <a:gd name="connsiteY5" fmla="*/ 0 h 1534638"/>
              <a:gd name="connsiteX0" fmla="*/ 0 w 2906876"/>
              <a:gd name="connsiteY0" fmla="*/ 0 h 1109336"/>
              <a:gd name="connsiteX1" fmla="*/ 1396500 w 2906876"/>
              <a:gd name="connsiteY1" fmla="*/ 0 h 1109336"/>
              <a:gd name="connsiteX2" fmla="*/ 2793000 w 2906876"/>
              <a:gd name="connsiteY2" fmla="*/ 767319 h 1109336"/>
              <a:gd name="connsiteX3" fmla="*/ 2300268 w 2906876"/>
              <a:gd name="connsiteY3" fmla="*/ 1109334 h 1109336"/>
              <a:gd name="connsiteX4" fmla="*/ 21265 w 2906876"/>
              <a:gd name="connsiteY4" fmla="*/ 1109336 h 1109336"/>
              <a:gd name="connsiteX5" fmla="*/ 0 w 2906876"/>
              <a:gd name="connsiteY5" fmla="*/ 0 h 1109336"/>
              <a:gd name="connsiteX0" fmla="*/ 0 w 2994128"/>
              <a:gd name="connsiteY0" fmla="*/ 0 h 1162496"/>
              <a:gd name="connsiteX1" fmla="*/ 1396500 w 2994128"/>
              <a:gd name="connsiteY1" fmla="*/ 0 h 1162496"/>
              <a:gd name="connsiteX2" fmla="*/ 2793000 w 2994128"/>
              <a:gd name="connsiteY2" fmla="*/ 767319 h 1162496"/>
              <a:gd name="connsiteX3" fmla="*/ 2481021 w 2994128"/>
              <a:gd name="connsiteY3" fmla="*/ 1162496 h 1162496"/>
              <a:gd name="connsiteX4" fmla="*/ 21265 w 2994128"/>
              <a:gd name="connsiteY4" fmla="*/ 1109336 h 1162496"/>
              <a:gd name="connsiteX5" fmla="*/ 0 w 2994128"/>
              <a:gd name="connsiteY5" fmla="*/ 0 h 1162496"/>
              <a:gd name="connsiteX0" fmla="*/ 0 w 2994128"/>
              <a:gd name="connsiteY0" fmla="*/ 0 h 1109336"/>
              <a:gd name="connsiteX1" fmla="*/ 1396500 w 2994128"/>
              <a:gd name="connsiteY1" fmla="*/ 0 h 1109336"/>
              <a:gd name="connsiteX2" fmla="*/ 2793000 w 2994128"/>
              <a:gd name="connsiteY2" fmla="*/ 767319 h 1109336"/>
              <a:gd name="connsiteX3" fmla="*/ 2481021 w 2994128"/>
              <a:gd name="connsiteY3" fmla="*/ 1109333 h 1109336"/>
              <a:gd name="connsiteX4" fmla="*/ 21265 w 2994128"/>
              <a:gd name="connsiteY4" fmla="*/ 1109336 h 1109336"/>
              <a:gd name="connsiteX5" fmla="*/ 0 w 2994128"/>
              <a:gd name="connsiteY5" fmla="*/ 0 h 1109336"/>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109336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21265 w 2971355"/>
              <a:gd name="connsiteY4" fmla="*/ 1428313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9 w 2971355"/>
              <a:gd name="connsiteY4" fmla="*/ 1468235 h 1470840"/>
              <a:gd name="connsiteX5" fmla="*/ 0 w 2971355"/>
              <a:gd name="connsiteY5" fmla="*/ 0 h 1470840"/>
              <a:gd name="connsiteX0" fmla="*/ 0 w 2971355"/>
              <a:gd name="connsiteY0" fmla="*/ 0 h 1470840"/>
              <a:gd name="connsiteX1" fmla="*/ 1396500 w 2971355"/>
              <a:gd name="connsiteY1" fmla="*/ 0 h 1470840"/>
              <a:gd name="connsiteX2" fmla="*/ 2793000 w 2971355"/>
              <a:gd name="connsiteY2" fmla="*/ 767319 h 1470840"/>
              <a:gd name="connsiteX3" fmla="*/ 2438490 w 2971355"/>
              <a:gd name="connsiteY3" fmla="*/ 1470840 h 1470840"/>
              <a:gd name="connsiteX4" fmla="*/ 9348 w 2971355"/>
              <a:gd name="connsiteY4" fmla="*/ 1468235 h 1470840"/>
              <a:gd name="connsiteX5" fmla="*/ 0 w 2971355"/>
              <a:gd name="connsiteY5" fmla="*/ 0 h 14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55" h="1470840">
                <a:moveTo>
                  <a:pt x="0" y="0"/>
                </a:moveTo>
                <a:lnTo>
                  <a:pt x="1396500" y="0"/>
                </a:lnTo>
                <a:cubicBezTo>
                  <a:pt x="2167766" y="0"/>
                  <a:pt x="2619335" y="522179"/>
                  <a:pt x="2793000" y="767319"/>
                </a:cubicBezTo>
                <a:cubicBezTo>
                  <a:pt x="2966665" y="1012459"/>
                  <a:pt x="3209756" y="1470840"/>
                  <a:pt x="2438490" y="1470840"/>
                </a:cubicBezTo>
                <a:lnTo>
                  <a:pt x="9348" y="1468235"/>
                </a:lnTo>
                <a:lnTo>
                  <a:pt x="0" y="0"/>
                </a:lnTo>
                <a:close/>
              </a:path>
            </a:pathLst>
          </a:custGeom>
          <a:solidFill>
            <a:srgbClr val="4C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6602" y="69129"/>
            <a:ext cx="8283203" cy="3108543"/>
          </a:xfrm>
          <a:prstGeom prst="rect">
            <a:avLst/>
          </a:prstGeom>
        </p:spPr>
        <p:txBody>
          <a:bodyPr wrap="square">
            <a:spAutoFit/>
          </a:bodyPr>
          <a:lstStyle/>
          <a:p>
            <a:pPr lvl="0" algn="ctr">
              <a:lnSpc>
                <a:spcPct val="150000"/>
              </a:lnSpc>
            </a:pPr>
            <a:r>
              <a:rPr lang="en-US" sz="2400" b="1" dirty="0" smtClean="0">
                <a:solidFill>
                  <a:srgbClr val="000000"/>
                </a:solidFill>
              </a:rPr>
              <a:t>Color of semiconductors</a:t>
            </a:r>
          </a:p>
          <a:p>
            <a:pPr lvl="0">
              <a:lnSpc>
                <a:spcPct val="150000"/>
              </a:lnSpc>
            </a:pPr>
            <a:r>
              <a:rPr lang="en-US" sz="2000" dirty="0" err="1" smtClean="0">
                <a:solidFill>
                  <a:srgbClr val="000000"/>
                </a:solidFill>
              </a:rPr>
              <a:t>Eg</a:t>
            </a:r>
            <a:r>
              <a:rPr lang="en-US" sz="2000" dirty="0" smtClean="0">
                <a:solidFill>
                  <a:srgbClr val="000000"/>
                </a:solidFill>
              </a:rPr>
              <a:t> &gt; 3 eV	white</a:t>
            </a:r>
          </a:p>
          <a:p>
            <a:pPr lvl="0">
              <a:lnSpc>
                <a:spcPct val="150000"/>
              </a:lnSpc>
            </a:pPr>
            <a:r>
              <a:rPr lang="en-US" sz="2000" dirty="0" err="1" smtClean="0">
                <a:solidFill>
                  <a:srgbClr val="000000"/>
                </a:solidFill>
              </a:rPr>
              <a:t>Eg</a:t>
            </a:r>
            <a:r>
              <a:rPr lang="en-US" sz="2000" dirty="0" smtClean="0">
                <a:solidFill>
                  <a:srgbClr val="000000"/>
                </a:solidFill>
              </a:rPr>
              <a:t> &lt; 1.5 eV	black</a:t>
            </a:r>
          </a:p>
          <a:p>
            <a:pPr lvl="0">
              <a:lnSpc>
                <a:spcPct val="150000"/>
              </a:lnSpc>
            </a:pPr>
            <a:r>
              <a:rPr lang="en-US" sz="2000" dirty="0" smtClean="0">
                <a:solidFill>
                  <a:srgbClr val="000000"/>
                </a:solidFill>
              </a:rPr>
              <a:t>In between:  yellow, orange, red</a:t>
            </a:r>
          </a:p>
          <a:p>
            <a:pPr lvl="0">
              <a:lnSpc>
                <a:spcPct val="150000"/>
              </a:lnSpc>
            </a:pPr>
            <a:endParaRPr lang="en-US" sz="2000" dirty="0" smtClean="0">
              <a:solidFill>
                <a:srgbClr val="000000"/>
              </a:solidFill>
            </a:endParaRPr>
          </a:p>
          <a:p>
            <a:endParaRPr lang="en-US" sz="2000" dirty="0" smtClean="0">
              <a:solidFill>
                <a:srgbClr val="000000"/>
              </a:solidFill>
            </a:endParaRPr>
          </a:p>
          <a:p>
            <a:pPr lvl="0"/>
            <a:endParaRPr lang="en-US" sz="2000" dirty="0">
              <a:solidFill>
                <a:srgbClr val="000000"/>
              </a:solidFill>
            </a:endParaRPr>
          </a:p>
        </p:txBody>
      </p:sp>
    </p:spTree>
    <p:extLst>
      <p:ext uri="{BB962C8B-B14F-4D97-AF65-F5344CB8AC3E}">
        <p14:creationId xmlns:p14="http://schemas.microsoft.com/office/powerpoint/2010/main" val="36716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srcRect/>
          <a:stretch>
            <a:fillRect/>
          </a:stretch>
        </p:blipFill>
        <p:spPr bwMode="auto">
          <a:xfrm>
            <a:off x="343877" y="461665"/>
            <a:ext cx="4298977" cy="3057712"/>
          </a:xfrm>
          <a:prstGeom prst="rect">
            <a:avLst/>
          </a:prstGeom>
          <a:noFill/>
          <a:ln w="9525">
            <a:noFill/>
            <a:miter lim="800000"/>
            <a:headEnd/>
            <a:tailEnd/>
          </a:ln>
        </p:spPr>
      </p:pic>
      <p:sp>
        <p:nvSpPr>
          <p:cNvPr id="21507" name="Text Box 5"/>
          <p:cNvSpPr txBox="1">
            <a:spLocks noChangeArrowheads="1"/>
          </p:cNvSpPr>
          <p:nvPr/>
        </p:nvSpPr>
        <p:spPr bwMode="auto">
          <a:xfrm>
            <a:off x="2095500" y="3782648"/>
            <a:ext cx="2362200" cy="1615827"/>
          </a:xfrm>
          <a:prstGeom prst="rect">
            <a:avLst/>
          </a:prstGeom>
          <a:noFill/>
          <a:ln w="9525">
            <a:noFill/>
            <a:miter lim="800000"/>
            <a:headEnd/>
            <a:tailEnd/>
          </a:ln>
        </p:spPr>
        <p:txBody>
          <a:bodyPr>
            <a:spAutoFit/>
          </a:bodyPr>
          <a:lstStyle/>
          <a:p>
            <a:pPr>
              <a:spcBef>
                <a:spcPct val="50000"/>
              </a:spcBef>
            </a:pPr>
            <a:r>
              <a:rPr lang="en-US" b="1" dirty="0" err="1" smtClean="0"/>
              <a:t>HgS</a:t>
            </a:r>
            <a:r>
              <a:rPr lang="en-US" b="1" dirty="0" smtClean="0"/>
              <a:t>,</a:t>
            </a:r>
            <a:r>
              <a:rPr lang="en-US" dirty="0" smtClean="0"/>
              <a:t> </a:t>
            </a:r>
            <a:r>
              <a:rPr lang="en-US" dirty="0"/>
              <a:t>cinnabar </a:t>
            </a:r>
          </a:p>
          <a:p>
            <a:pPr>
              <a:spcBef>
                <a:spcPct val="50000"/>
              </a:spcBef>
            </a:pPr>
            <a:r>
              <a:rPr lang="en-US" dirty="0"/>
              <a:t>(</a:t>
            </a:r>
            <a:r>
              <a:rPr lang="en-US" dirty="0" err="1"/>
              <a:t>E</a:t>
            </a:r>
            <a:r>
              <a:rPr lang="en-US" baseline="-25000" dirty="0" err="1"/>
              <a:t>g</a:t>
            </a:r>
            <a:r>
              <a:rPr lang="en-US" dirty="0"/>
              <a:t> = 2.0 eV</a:t>
            </a:r>
            <a:r>
              <a:rPr lang="en-US" dirty="0" smtClean="0"/>
              <a:t>)</a:t>
            </a:r>
          </a:p>
          <a:p>
            <a:pPr>
              <a:spcBef>
                <a:spcPct val="50000"/>
              </a:spcBef>
            </a:pPr>
            <a:r>
              <a:rPr lang="en-US" dirty="0" smtClean="0"/>
              <a:t>Vermilion pigment</a:t>
            </a:r>
          </a:p>
          <a:p>
            <a:pPr>
              <a:spcBef>
                <a:spcPct val="50000"/>
              </a:spcBef>
            </a:pPr>
            <a:r>
              <a:rPr lang="en-US" dirty="0" smtClean="0"/>
              <a:t>Red tattoo ink</a:t>
            </a:r>
            <a:endParaRPr lang="en-US" dirty="0"/>
          </a:p>
        </p:txBody>
      </p:sp>
      <p:pic>
        <p:nvPicPr>
          <p:cNvPr id="21508" name="Picture 6"/>
          <p:cNvPicPr>
            <a:picLocks noChangeAspect="1" noChangeArrowheads="1"/>
          </p:cNvPicPr>
          <p:nvPr/>
        </p:nvPicPr>
        <p:blipFill>
          <a:blip r:embed="rId3" cstate="print"/>
          <a:srcRect/>
          <a:stretch>
            <a:fillRect/>
          </a:stretch>
        </p:blipFill>
        <p:spPr bwMode="auto">
          <a:xfrm>
            <a:off x="6084356" y="461665"/>
            <a:ext cx="2695169" cy="3106823"/>
          </a:xfrm>
          <a:prstGeom prst="rect">
            <a:avLst/>
          </a:prstGeom>
          <a:noFill/>
          <a:ln w="9525">
            <a:noFill/>
            <a:miter lim="800000"/>
            <a:headEnd/>
            <a:tailEnd/>
          </a:ln>
        </p:spPr>
      </p:pic>
      <p:sp>
        <p:nvSpPr>
          <p:cNvPr id="21509" name="Text Box 7"/>
          <p:cNvSpPr txBox="1">
            <a:spLocks noChangeArrowheads="1"/>
          </p:cNvSpPr>
          <p:nvPr/>
        </p:nvSpPr>
        <p:spPr bwMode="auto">
          <a:xfrm>
            <a:off x="6553200" y="3589009"/>
            <a:ext cx="1880503" cy="1200329"/>
          </a:xfrm>
          <a:prstGeom prst="rect">
            <a:avLst/>
          </a:prstGeom>
          <a:noFill/>
          <a:ln w="9525">
            <a:noFill/>
            <a:miter lim="800000"/>
            <a:headEnd/>
            <a:tailEnd/>
          </a:ln>
        </p:spPr>
        <p:txBody>
          <a:bodyPr wrap="square">
            <a:spAutoFit/>
          </a:bodyPr>
          <a:lstStyle/>
          <a:p>
            <a:pPr>
              <a:spcBef>
                <a:spcPct val="50000"/>
              </a:spcBef>
            </a:pPr>
            <a:r>
              <a:rPr lang="en-US" b="1" dirty="0" err="1"/>
              <a:t>PbS</a:t>
            </a:r>
            <a:r>
              <a:rPr lang="en-US" dirty="0"/>
              <a:t>, galena </a:t>
            </a:r>
          </a:p>
          <a:p>
            <a:pPr>
              <a:spcBef>
                <a:spcPct val="50000"/>
              </a:spcBef>
            </a:pPr>
            <a:r>
              <a:rPr lang="en-US" dirty="0"/>
              <a:t>(</a:t>
            </a:r>
            <a:r>
              <a:rPr lang="en-US" dirty="0" err="1"/>
              <a:t>E</a:t>
            </a:r>
            <a:r>
              <a:rPr lang="en-US" baseline="-25000" dirty="0" err="1"/>
              <a:t>g</a:t>
            </a:r>
            <a:r>
              <a:rPr lang="en-US" dirty="0"/>
              <a:t> = 0.37 eV</a:t>
            </a:r>
            <a:r>
              <a:rPr lang="en-US" dirty="0" smtClean="0"/>
              <a:t>)</a:t>
            </a:r>
          </a:p>
          <a:p>
            <a:pPr>
              <a:spcBef>
                <a:spcPct val="50000"/>
              </a:spcBef>
            </a:pPr>
            <a:r>
              <a:rPr lang="en-US" dirty="0" smtClean="0"/>
              <a:t>Eyeliner/kohl</a:t>
            </a:r>
            <a:endParaRPr lang="en-US" dirty="0"/>
          </a:p>
        </p:txBody>
      </p:sp>
      <p:sp>
        <p:nvSpPr>
          <p:cNvPr id="6" name="Rectangle 5"/>
          <p:cNvSpPr/>
          <p:nvPr/>
        </p:nvSpPr>
        <p:spPr>
          <a:xfrm>
            <a:off x="2071724" y="0"/>
            <a:ext cx="4730782" cy="461665"/>
          </a:xfrm>
          <a:prstGeom prst="rect">
            <a:avLst/>
          </a:prstGeom>
        </p:spPr>
        <p:txBody>
          <a:bodyPr wrap="none">
            <a:spAutoFit/>
          </a:bodyPr>
          <a:lstStyle/>
          <a:p>
            <a:pPr algn="ctr"/>
            <a:r>
              <a:rPr lang="en-US" sz="2400" b="1" dirty="0" smtClean="0"/>
              <a:t>Ancient metal sulfide pigments</a:t>
            </a:r>
            <a:endParaRPr lang="en-US" sz="2400" b="1" dirty="0"/>
          </a:p>
        </p:txBody>
      </p:sp>
      <p:pic>
        <p:nvPicPr>
          <p:cNvPr id="2" name="Picture 1"/>
          <p:cNvPicPr>
            <a:picLocks noChangeAspect="1"/>
          </p:cNvPicPr>
          <p:nvPr/>
        </p:nvPicPr>
        <p:blipFill>
          <a:blip r:embed="rId4"/>
          <a:stretch>
            <a:fillRect/>
          </a:stretch>
        </p:blipFill>
        <p:spPr>
          <a:xfrm>
            <a:off x="0" y="2993048"/>
            <a:ext cx="2095500" cy="3857625"/>
          </a:xfrm>
          <a:prstGeom prst="rect">
            <a:avLst/>
          </a:prstGeom>
        </p:spPr>
      </p:pic>
      <p:pic>
        <p:nvPicPr>
          <p:cNvPr id="3" name="Picture 2"/>
          <p:cNvPicPr>
            <a:picLocks noChangeAspect="1"/>
          </p:cNvPicPr>
          <p:nvPr/>
        </p:nvPicPr>
        <p:blipFill>
          <a:blip r:embed="rId5"/>
          <a:stretch>
            <a:fillRect/>
          </a:stretch>
        </p:blipFill>
        <p:spPr>
          <a:xfrm>
            <a:off x="5462955" y="4789338"/>
            <a:ext cx="3681046" cy="207058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7268" y="0"/>
            <a:ext cx="3499677" cy="461665"/>
          </a:xfrm>
          <a:prstGeom prst="rect">
            <a:avLst/>
          </a:prstGeom>
        </p:spPr>
        <p:txBody>
          <a:bodyPr wrap="none">
            <a:spAutoFit/>
          </a:bodyPr>
          <a:lstStyle/>
          <a:p>
            <a:pPr algn="ctr"/>
            <a:r>
              <a:rPr lang="en-US" sz="2400" b="1" dirty="0" smtClean="0"/>
              <a:t>Metal sulfide pigments</a:t>
            </a:r>
            <a:endParaRPr lang="en-US" sz="2400" b="1" dirty="0"/>
          </a:p>
        </p:txBody>
      </p:sp>
      <p:sp>
        <p:nvSpPr>
          <p:cNvPr id="3" name="Rectangle 2"/>
          <p:cNvSpPr/>
          <p:nvPr/>
        </p:nvSpPr>
        <p:spPr>
          <a:xfrm>
            <a:off x="774212" y="547970"/>
            <a:ext cx="7497919" cy="2554545"/>
          </a:xfrm>
          <a:prstGeom prst="rect">
            <a:avLst/>
          </a:prstGeom>
        </p:spPr>
        <p:txBody>
          <a:bodyPr wrap="square">
            <a:spAutoFit/>
          </a:bodyPr>
          <a:lstStyle/>
          <a:p>
            <a:pPr lvl="0">
              <a:lnSpc>
                <a:spcPct val="150000"/>
              </a:lnSpc>
            </a:pPr>
            <a:r>
              <a:rPr lang="en-US" sz="2000" dirty="0" smtClean="0">
                <a:solidFill>
                  <a:srgbClr val="000000"/>
                </a:solidFill>
              </a:rPr>
              <a:t>Cadmium-based pigments used from Impressionist era to today</a:t>
            </a:r>
          </a:p>
          <a:p>
            <a:pPr lvl="0">
              <a:lnSpc>
                <a:spcPct val="150000"/>
              </a:lnSpc>
            </a:pPr>
            <a:r>
              <a:rPr lang="en-US" sz="2000" dirty="0" smtClean="0">
                <a:solidFill>
                  <a:srgbClr val="000000"/>
                </a:solidFill>
              </a:rPr>
              <a:t>Cadmium yellow (</a:t>
            </a:r>
            <a:r>
              <a:rPr lang="en-US" sz="2000" dirty="0" err="1" smtClean="0">
                <a:solidFill>
                  <a:srgbClr val="000000"/>
                </a:solidFill>
              </a:rPr>
              <a:t>CdS</a:t>
            </a:r>
            <a:r>
              <a:rPr lang="en-US" sz="2000" dirty="0" smtClean="0">
                <a:solidFill>
                  <a:srgbClr val="000000"/>
                </a:solidFill>
              </a:rPr>
              <a:t>)</a:t>
            </a:r>
          </a:p>
          <a:p>
            <a:pPr lvl="0">
              <a:lnSpc>
                <a:spcPct val="150000"/>
              </a:lnSpc>
            </a:pPr>
            <a:r>
              <a:rPr lang="en-US" sz="2000" dirty="0" smtClean="0">
                <a:solidFill>
                  <a:srgbClr val="000000"/>
                </a:solidFill>
              </a:rPr>
              <a:t>Cadmium orange (CdS</a:t>
            </a:r>
            <a:r>
              <a:rPr lang="en-US" sz="2000" baseline="-25000" dirty="0" smtClean="0">
                <a:solidFill>
                  <a:srgbClr val="000000"/>
                </a:solidFill>
              </a:rPr>
              <a:t>1-x</a:t>
            </a:r>
            <a:r>
              <a:rPr lang="en-US" sz="2000" dirty="0" smtClean="0">
                <a:solidFill>
                  <a:srgbClr val="000000"/>
                </a:solidFill>
              </a:rPr>
              <a:t>Se</a:t>
            </a:r>
            <a:r>
              <a:rPr lang="en-US" sz="2000" baseline="-25000" dirty="0" smtClean="0">
                <a:solidFill>
                  <a:srgbClr val="000000"/>
                </a:solidFill>
              </a:rPr>
              <a:t>x</a:t>
            </a:r>
            <a:r>
              <a:rPr lang="en-US" sz="2000" dirty="0" smtClean="0">
                <a:solidFill>
                  <a:srgbClr val="000000"/>
                </a:solidFill>
              </a:rPr>
              <a:t>)</a:t>
            </a:r>
          </a:p>
          <a:p>
            <a:pPr>
              <a:lnSpc>
                <a:spcPct val="150000"/>
              </a:lnSpc>
            </a:pPr>
            <a:r>
              <a:rPr lang="en-US" sz="2000" dirty="0">
                <a:solidFill>
                  <a:srgbClr val="000000"/>
                </a:solidFill>
              </a:rPr>
              <a:t>Cadmium red (</a:t>
            </a:r>
            <a:r>
              <a:rPr lang="en-US" sz="2000" dirty="0" smtClean="0">
                <a:solidFill>
                  <a:srgbClr val="000000"/>
                </a:solidFill>
              </a:rPr>
              <a:t>CdSe</a:t>
            </a:r>
            <a:r>
              <a:rPr lang="en-US" sz="2000" baseline="-25000" dirty="0" smtClean="0">
                <a:solidFill>
                  <a:srgbClr val="000000"/>
                </a:solidFill>
              </a:rPr>
              <a:t>1-x</a:t>
            </a:r>
            <a:r>
              <a:rPr lang="en-US" sz="2000" dirty="0" smtClean="0">
                <a:solidFill>
                  <a:srgbClr val="000000"/>
                </a:solidFill>
              </a:rPr>
              <a:t>S</a:t>
            </a:r>
            <a:r>
              <a:rPr lang="en-US" sz="2000" baseline="-25000" dirty="0" smtClean="0">
                <a:solidFill>
                  <a:srgbClr val="000000"/>
                </a:solidFill>
              </a:rPr>
              <a:t>x</a:t>
            </a:r>
            <a:r>
              <a:rPr lang="en-US" sz="2000" dirty="0" smtClean="0">
                <a:solidFill>
                  <a:srgbClr val="000000"/>
                </a:solidFill>
              </a:rPr>
              <a:t>)</a:t>
            </a:r>
          </a:p>
          <a:p>
            <a:endParaRPr lang="en-US" sz="2000" dirty="0" smtClean="0">
              <a:solidFill>
                <a:srgbClr val="000000"/>
              </a:solidFill>
            </a:endParaRPr>
          </a:p>
          <a:p>
            <a:pPr lvl="0"/>
            <a:endParaRPr lang="en-US" sz="2000"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6011"/>
            <a:ext cx="4001575" cy="40015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403" y="2876011"/>
            <a:ext cx="4951598" cy="3981989"/>
          </a:xfrm>
          <a:prstGeom prst="rect">
            <a:avLst/>
          </a:prstGeom>
        </p:spPr>
      </p:pic>
    </p:spTree>
    <p:extLst>
      <p:ext uri="{BB962C8B-B14F-4D97-AF65-F5344CB8AC3E}">
        <p14:creationId xmlns:p14="http://schemas.microsoft.com/office/powerpoint/2010/main" val="1209281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254000" y="133350"/>
            <a:ext cx="8686800" cy="4893647"/>
          </a:xfrm>
          <a:prstGeom prst="rect">
            <a:avLst/>
          </a:prstGeom>
          <a:noFill/>
          <a:ln w="9525">
            <a:noFill/>
            <a:miter lim="800000"/>
            <a:headEnd/>
            <a:tailEnd/>
          </a:ln>
          <a:effectLst/>
        </p:spPr>
        <p:txBody>
          <a:bodyPr>
            <a:spAutoFit/>
          </a:bodyPr>
          <a:lstStyle/>
          <a:p>
            <a:pPr algn="ctr">
              <a:spcBef>
                <a:spcPct val="50000"/>
              </a:spcBef>
            </a:pPr>
            <a:r>
              <a:rPr lang="en-US" sz="2400" b="1" dirty="0" err="1"/>
              <a:t>Bandgap</a:t>
            </a:r>
            <a:r>
              <a:rPr lang="en-US" sz="2400" b="1" dirty="0"/>
              <a:t> Engineering</a:t>
            </a:r>
          </a:p>
          <a:p>
            <a:pPr>
              <a:spcBef>
                <a:spcPct val="50000"/>
              </a:spcBef>
            </a:pPr>
            <a:r>
              <a:rPr lang="en-US" dirty="0"/>
              <a:t>Control of band gap by substitution of one ion for another</a:t>
            </a:r>
          </a:p>
          <a:p>
            <a:pPr>
              <a:spcBef>
                <a:spcPct val="50000"/>
              </a:spcBef>
            </a:pPr>
            <a:r>
              <a:rPr lang="en-US" b="1" dirty="0" err="1"/>
              <a:t>Isovalent</a:t>
            </a:r>
            <a:r>
              <a:rPr lang="en-US" dirty="0"/>
              <a:t> substitution (same charge ion)</a:t>
            </a:r>
          </a:p>
          <a:p>
            <a:pPr>
              <a:spcBef>
                <a:spcPct val="50000"/>
              </a:spcBef>
            </a:pPr>
            <a:r>
              <a:rPr lang="en-US" dirty="0"/>
              <a:t>	</a:t>
            </a:r>
            <a:r>
              <a:rPr lang="en-US" dirty="0" err="1" smtClean="0"/>
              <a:t>CdS</a:t>
            </a:r>
            <a:r>
              <a:rPr lang="en-US" dirty="0" smtClean="0"/>
              <a:t>   </a:t>
            </a:r>
            <a:r>
              <a:rPr lang="en-US" dirty="0" err="1"/>
              <a:t>Eg</a:t>
            </a:r>
            <a:r>
              <a:rPr lang="en-US" dirty="0"/>
              <a:t> = </a:t>
            </a:r>
            <a:r>
              <a:rPr lang="en-US" dirty="0" smtClean="0"/>
              <a:t>2.42 </a:t>
            </a:r>
            <a:r>
              <a:rPr lang="en-US" dirty="0"/>
              <a:t>eV	</a:t>
            </a:r>
            <a:r>
              <a:rPr lang="en-US" dirty="0" err="1" smtClean="0"/>
              <a:t>CdSe</a:t>
            </a:r>
            <a:r>
              <a:rPr lang="en-US" dirty="0" smtClean="0"/>
              <a:t>  </a:t>
            </a:r>
            <a:r>
              <a:rPr lang="en-US" dirty="0" err="1"/>
              <a:t>Eg</a:t>
            </a:r>
            <a:r>
              <a:rPr lang="en-US" dirty="0"/>
              <a:t> = </a:t>
            </a:r>
            <a:r>
              <a:rPr lang="en-US" dirty="0" smtClean="0"/>
              <a:t>1.74 </a:t>
            </a:r>
            <a:r>
              <a:rPr lang="en-US" dirty="0"/>
              <a:t>eV</a:t>
            </a:r>
          </a:p>
          <a:p>
            <a:pPr>
              <a:spcBef>
                <a:spcPct val="50000"/>
              </a:spcBef>
            </a:pPr>
            <a:r>
              <a:rPr lang="en-US" dirty="0"/>
              <a:t>		</a:t>
            </a:r>
            <a:r>
              <a:rPr lang="en-US" dirty="0" smtClean="0"/>
              <a:t>CdS</a:t>
            </a:r>
            <a:r>
              <a:rPr lang="en-US" baseline="-25000" dirty="0" smtClean="0"/>
              <a:t>1-x</a:t>
            </a:r>
            <a:r>
              <a:rPr lang="en-US" dirty="0" smtClean="0"/>
              <a:t>Se</a:t>
            </a:r>
            <a:r>
              <a:rPr lang="en-US" baseline="-25000" dirty="0" smtClean="0"/>
              <a:t>x</a:t>
            </a:r>
            <a:r>
              <a:rPr lang="en-US" dirty="0" smtClean="0"/>
              <a:t>  </a:t>
            </a:r>
            <a:r>
              <a:rPr lang="en-US" dirty="0" err="1"/>
              <a:t>Eg</a:t>
            </a:r>
            <a:r>
              <a:rPr lang="en-US" dirty="0"/>
              <a:t> = </a:t>
            </a:r>
            <a:r>
              <a:rPr lang="en-US" dirty="0" smtClean="0"/>
              <a:t>1.74 </a:t>
            </a:r>
            <a:r>
              <a:rPr lang="en-US" dirty="0"/>
              <a:t>to </a:t>
            </a:r>
            <a:r>
              <a:rPr lang="en-US" dirty="0" smtClean="0"/>
              <a:t>2.42 </a:t>
            </a:r>
            <a:r>
              <a:rPr lang="en-US" dirty="0"/>
              <a:t>eV, depending on x</a:t>
            </a:r>
          </a:p>
          <a:p>
            <a:pPr>
              <a:spcBef>
                <a:spcPct val="50000"/>
              </a:spcBef>
            </a:pPr>
            <a:r>
              <a:rPr lang="en-US" dirty="0"/>
              <a:t>	CuGaSe</a:t>
            </a:r>
            <a:r>
              <a:rPr lang="en-US" baseline="-25000" dirty="0"/>
              <a:t>2</a:t>
            </a:r>
            <a:r>
              <a:rPr lang="en-US" dirty="0"/>
              <a:t>  </a:t>
            </a:r>
            <a:r>
              <a:rPr lang="en-US" dirty="0" err="1"/>
              <a:t>Eg</a:t>
            </a:r>
            <a:r>
              <a:rPr lang="en-US" dirty="0"/>
              <a:t> = 1.7 </a:t>
            </a:r>
            <a:r>
              <a:rPr lang="en-US" dirty="0" err="1"/>
              <a:t>eV</a:t>
            </a:r>
            <a:r>
              <a:rPr lang="en-US" dirty="0"/>
              <a:t>	CuInSe</a:t>
            </a:r>
            <a:r>
              <a:rPr lang="en-US" baseline="-25000" dirty="0"/>
              <a:t>2</a:t>
            </a:r>
            <a:r>
              <a:rPr lang="en-US" dirty="0"/>
              <a:t>  </a:t>
            </a:r>
            <a:r>
              <a:rPr lang="en-US" dirty="0" err="1"/>
              <a:t>Eg</a:t>
            </a:r>
            <a:r>
              <a:rPr lang="en-US" dirty="0"/>
              <a:t> = 1.0 </a:t>
            </a:r>
            <a:r>
              <a:rPr lang="en-US" dirty="0" err="1"/>
              <a:t>eV</a:t>
            </a:r>
            <a:endParaRPr lang="en-US" dirty="0"/>
          </a:p>
          <a:p>
            <a:pPr>
              <a:spcBef>
                <a:spcPct val="50000"/>
              </a:spcBef>
            </a:pPr>
            <a:r>
              <a:rPr lang="en-US" dirty="0"/>
              <a:t>		CuIn</a:t>
            </a:r>
            <a:r>
              <a:rPr lang="en-US" baseline="-25000" dirty="0"/>
              <a:t>1-x</a:t>
            </a:r>
            <a:r>
              <a:rPr lang="en-US" dirty="0"/>
              <a:t>Ga</a:t>
            </a:r>
            <a:r>
              <a:rPr lang="en-US" baseline="-25000" dirty="0"/>
              <a:t>x</a:t>
            </a:r>
            <a:r>
              <a:rPr lang="en-US" dirty="0"/>
              <a:t>Se</a:t>
            </a:r>
            <a:r>
              <a:rPr lang="en-US" baseline="-25000" dirty="0"/>
              <a:t>2</a:t>
            </a:r>
            <a:r>
              <a:rPr lang="en-US" dirty="0"/>
              <a:t>   </a:t>
            </a:r>
            <a:r>
              <a:rPr lang="en-US" dirty="0" err="1"/>
              <a:t>Eg</a:t>
            </a:r>
            <a:r>
              <a:rPr lang="en-US" dirty="0"/>
              <a:t> = 1.0 to 1.7 eV, depending on </a:t>
            </a:r>
            <a:r>
              <a:rPr lang="en-US" dirty="0" smtClean="0"/>
              <a:t>x</a:t>
            </a:r>
          </a:p>
          <a:p>
            <a:pPr>
              <a:spcBef>
                <a:spcPct val="50000"/>
              </a:spcBef>
            </a:pPr>
            <a:endParaRPr lang="en-US" dirty="0"/>
          </a:p>
          <a:p>
            <a:pPr>
              <a:spcBef>
                <a:spcPct val="50000"/>
              </a:spcBef>
            </a:pPr>
            <a:r>
              <a:rPr lang="en-US" b="1" dirty="0" err="1"/>
              <a:t>Aliovalent</a:t>
            </a:r>
            <a:r>
              <a:rPr lang="en-US" dirty="0"/>
              <a:t> substitution (substituted ion has different charge</a:t>
            </a:r>
            <a:r>
              <a:rPr lang="en-US" dirty="0" smtClean="0"/>
              <a:t>)</a:t>
            </a:r>
            <a:endParaRPr lang="en-US" dirty="0"/>
          </a:p>
          <a:p>
            <a:pPr lvl="2">
              <a:spcBef>
                <a:spcPct val="50000"/>
              </a:spcBef>
            </a:pPr>
            <a:r>
              <a:rPr lang="en-US" dirty="0"/>
              <a:t>Can substitute higher and lower </a:t>
            </a:r>
            <a:r>
              <a:rPr lang="en-US" dirty="0" err="1"/>
              <a:t>valent</a:t>
            </a:r>
            <a:r>
              <a:rPr lang="en-US" dirty="0"/>
              <a:t> </a:t>
            </a:r>
            <a:r>
              <a:rPr lang="en-US" dirty="0" err="1"/>
              <a:t>cations</a:t>
            </a:r>
            <a:r>
              <a:rPr lang="en-US" dirty="0"/>
              <a:t> simultaneously to balance charge, but they may order and change structure.</a:t>
            </a:r>
          </a:p>
          <a:p>
            <a:pPr>
              <a:spcBef>
                <a:spcPct val="50000"/>
              </a:spcBef>
            </a:pPr>
            <a:r>
              <a:rPr lang="en-US" dirty="0"/>
              <a:t>		(</a:t>
            </a:r>
            <a:r>
              <a:rPr lang="en-US" dirty="0" err="1"/>
              <a:t>ZnSe</a:t>
            </a:r>
            <a:r>
              <a:rPr lang="en-US" dirty="0"/>
              <a:t>)</a:t>
            </a:r>
            <a:r>
              <a:rPr lang="en-US" baseline="-25000" dirty="0"/>
              <a:t>2</a:t>
            </a:r>
            <a:r>
              <a:rPr lang="en-US" dirty="0"/>
              <a:t>   →   </a:t>
            </a:r>
            <a:r>
              <a:rPr lang="en-US" dirty="0" smtClean="0"/>
              <a:t>CuGaSe</a:t>
            </a:r>
            <a:r>
              <a:rPr lang="en-US" baseline="-25000" dirty="0" smtClean="0"/>
              <a:t>2</a:t>
            </a:r>
            <a:endParaRPr lang="en-US" baseline="-25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02" y="740836"/>
            <a:ext cx="2857500" cy="4857750"/>
          </a:xfrm>
          <a:prstGeom prst="rect">
            <a:avLst/>
          </a:prstGeom>
        </p:spPr>
      </p:pic>
      <p:pic>
        <p:nvPicPr>
          <p:cNvPr id="4" name="Picture 3"/>
          <p:cNvPicPr>
            <a:picLocks noChangeAspect="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t="48597" b="21285"/>
          <a:stretch/>
        </p:blipFill>
        <p:spPr>
          <a:xfrm>
            <a:off x="457802" y="2790661"/>
            <a:ext cx="2857500" cy="1540043"/>
          </a:xfrm>
          <a:prstGeom prst="rect">
            <a:avLst/>
          </a:prstGeom>
        </p:spPr>
      </p:pic>
      <p:sp>
        <p:nvSpPr>
          <p:cNvPr id="6" name="TextBox 5"/>
          <p:cNvSpPr txBox="1"/>
          <p:nvPr/>
        </p:nvSpPr>
        <p:spPr>
          <a:xfrm>
            <a:off x="991403" y="3872468"/>
            <a:ext cx="1328286"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(anion states)</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991403" y="1432468"/>
            <a:ext cx="1328286"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(cation states)</a:t>
            </a:r>
            <a:endParaRPr lang="en-US" sz="1400" dirty="0">
              <a:latin typeface="Arial" panose="020B0604020202020204" pitchFamily="34" charset="0"/>
              <a:cs typeface="Arial" panose="020B0604020202020204" pitchFamily="34" charset="0"/>
            </a:endParaRPr>
          </a:p>
        </p:txBody>
      </p:sp>
      <p:sp>
        <p:nvSpPr>
          <p:cNvPr id="8" name="Rectangle 2"/>
          <p:cNvSpPr>
            <a:spLocks noChangeArrowheads="1"/>
          </p:cNvSpPr>
          <p:nvPr/>
        </p:nvSpPr>
        <p:spPr bwMode="auto">
          <a:xfrm>
            <a:off x="685800"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Shifting band energies</a:t>
            </a:r>
            <a:endParaRPr lang="en-US" altLang="en-US" sz="2800" b="1" dirty="0">
              <a:latin typeface="Helvetica" pitchFamily="34" charset="0"/>
            </a:endParaRPr>
          </a:p>
        </p:txBody>
      </p:sp>
      <p:sp>
        <p:nvSpPr>
          <p:cNvPr id="2" name="TextBox 1"/>
          <p:cNvSpPr txBox="1"/>
          <p:nvPr/>
        </p:nvSpPr>
        <p:spPr>
          <a:xfrm>
            <a:off x="4209393" y="2034058"/>
            <a:ext cx="3799490" cy="1107996"/>
          </a:xfrm>
          <a:prstGeom prst="rect">
            <a:avLst/>
          </a:prstGeom>
          <a:noFill/>
        </p:spPr>
        <p:txBody>
          <a:bodyPr wrap="square" rtlCol="0">
            <a:spAutoFit/>
          </a:bodyPr>
          <a:lstStyle/>
          <a:p>
            <a:r>
              <a:rPr lang="en-US" sz="2200" dirty="0" err="1" smtClean="0">
                <a:latin typeface="Arial" panose="020B0604020202020204" pitchFamily="34" charset="0"/>
                <a:cs typeface="Arial" panose="020B0604020202020204" pitchFamily="34" charset="0"/>
              </a:rPr>
              <a:t>CdS</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E</a:t>
            </a:r>
            <a:r>
              <a:rPr lang="en-US" sz="2200" baseline="-25000" dirty="0" err="1" smtClean="0">
                <a:latin typeface="Arial" panose="020B0604020202020204" pitchFamily="34" charset="0"/>
                <a:cs typeface="Arial" panose="020B0604020202020204" pitchFamily="34" charset="0"/>
              </a:rPr>
              <a:t>g</a:t>
            </a:r>
            <a:r>
              <a:rPr lang="en-US" sz="2200" dirty="0" smtClean="0">
                <a:latin typeface="Arial" panose="020B0604020202020204" pitchFamily="34" charset="0"/>
                <a:cs typeface="Arial" panose="020B0604020202020204" pitchFamily="34" charset="0"/>
              </a:rPr>
              <a:t> = 2.42 eV</a:t>
            </a:r>
          </a:p>
          <a:p>
            <a:r>
              <a:rPr lang="en-US" sz="2200" dirty="0" err="1" smtClean="0">
                <a:latin typeface="Arial" panose="020B0604020202020204" pitchFamily="34" charset="0"/>
                <a:cs typeface="Arial" panose="020B0604020202020204" pitchFamily="34" charset="0"/>
              </a:rPr>
              <a:t>CdSe</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E</a:t>
            </a:r>
            <a:r>
              <a:rPr lang="en-US" sz="2200" baseline="-25000" dirty="0" err="1" smtClean="0">
                <a:latin typeface="Arial" panose="020B0604020202020204" pitchFamily="34" charset="0"/>
                <a:cs typeface="Arial" panose="020B0604020202020204" pitchFamily="34" charset="0"/>
              </a:rPr>
              <a:t>g</a:t>
            </a:r>
            <a:r>
              <a:rPr lang="en-US" sz="2200" dirty="0" smtClean="0">
                <a:latin typeface="Arial" panose="020B0604020202020204" pitchFamily="34" charset="0"/>
                <a:cs typeface="Arial" panose="020B0604020202020204" pitchFamily="34" charset="0"/>
              </a:rPr>
              <a:t> = 1.74 eV</a:t>
            </a:r>
          </a:p>
          <a:p>
            <a:r>
              <a:rPr lang="en-US" sz="2200" dirty="0" smtClean="0">
                <a:latin typeface="Arial" panose="020B0604020202020204" pitchFamily="34" charset="0"/>
                <a:cs typeface="Arial" panose="020B0604020202020204" pitchFamily="34" charset="0"/>
              </a:rPr>
              <a:t>CdS</a:t>
            </a:r>
            <a:r>
              <a:rPr lang="en-US" sz="2200" baseline="-25000" dirty="0" smtClean="0">
                <a:latin typeface="Arial" panose="020B0604020202020204" pitchFamily="34" charset="0"/>
                <a:cs typeface="Arial" panose="020B0604020202020204" pitchFamily="34" charset="0"/>
              </a:rPr>
              <a:t>1-x</a:t>
            </a:r>
            <a:r>
              <a:rPr lang="en-US" sz="2200" dirty="0" smtClean="0">
                <a:latin typeface="Arial" panose="020B0604020202020204" pitchFamily="34" charset="0"/>
                <a:cs typeface="Arial" panose="020B0604020202020204" pitchFamily="34" charset="0"/>
              </a:rPr>
              <a:t>Se</a:t>
            </a:r>
            <a:r>
              <a:rPr lang="en-US" sz="2200" baseline="-25000"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E</a:t>
            </a:r>
            <a:r>
              <a:rPr lang="en-US" sz="2200" baseline="-25000" dirty="0" err="1" smtClean="0">
                <a:latin typeface="Arial" panose="020B0604020202020204" pitchFamily="34" charset="0"/>
                <a:cs typeface="Arial" panose="020B0604020202020204" pitchFamily="34" charset="0"/>
              </a:rPr>
              <a:t>g</a:t>
            </a:r>
            <a:r>
              <a:rPr lang="en-US" sz="2200" dirty="0" smtClean="0">
                <a:latin typeface="Arial" panose="020B0604020202020204" pitchFamily="34" charset="0"/>
                <a:cs typeface="Arial" panose="020B0604020202020204" pitchFamily="34" charset="0"/>
              </a:rPr>
              <a:t> dep on x</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3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rotWithShape="1">
          <a:blip r:embed="rId2" cstate="print"/>
          <a:srcRect r="52012"/>
          <a:stretch/>
        </p:blipFill>
        <p:spPr bwMode="auto">
          <a:xfrm>
            <a:off x="0" y="4102100"/>
            <a:ext cx="2863645" cy="1917700"/>
          </a:xfrm>
          <a:prstGeom prst="rect">
            <a:avLst/>
          </a:prstGeom>
          <a:noFill/>
          <a:ln w="9525">
            <a:noFill/>
            <a:miter lim="800000"/>
            <a:headEnd/>
            <a:tailEnd/>
          </a:ln>
        </p:spPr>
      </p:pic>
      <p:pic>
        <p:nvPicPr>
          <p:cNvPr id="20483" name="Picture 5"/>
          <p:cNvPicPr>
            <a:picLocks noChangeAspect="1" noChangeArrowheads="1"/>
          </p:cNvPicPr>
          <p:nvPr/>
        </p:nvPicPr>
        <p:blipFill>
          <a:blip r:embed="rId3" cstate="print"/>
          <a:srcRect t="3604" r="635"/>
          <a:stretch>
            <a:fillRect/>
          </a:stretch>
        </p:blipFill>
        <p:spPr bwMode="auto">
          <a:xfrm>
            <a:off x="381000" y="88900"/>
            <a:ext cx="5715000" cy="2038350"/>
          </a:xfrm>
          <a:prstGeom prst="rect">
            <a:avLst/>
          </a:prstGeom>
          <a:noFill/>
          <a:ln w="9525">
            <a:noFill/>
            <a:miter lim="800000"/>
            <a:headEnd/>
            <a:tailEnd/>
          </a:ln>
        </p:spPr>
      </p:pic>
      <p:sp>
        <p:nvSpPr>
          <p:cNvPr id="20484" name="Text Box 6"/>
          <p:cNvSpPr txBox="1">
            <a:spLocks noChangeArrowheads="1"/>
          </p:cNvSpPr>
          <p:nvPr/>
        </p:nvSpPr>
        <p:spPr bwMode="auto">
          <a:xfrm>
            <a:off x="147945" y="6028185"/>
            <a:ext cx="8927690" cy="369332"/>
          </a:xfrm>
          <a:prstGeom prst="rect">
            <a:avLst/>
          </a:prstGeom>
          <a:noFill/>
          <a:ln w="9525">
            <a:noFill/>
            <a:miter lim="800000"/>
            <a:headEnd/>
            <a:tailEnd/>
          </a:ln>
        </p:spPr>
        <p:txBody>
          <a:bodyPr wrap="square">
            <a:spAutoFit/>
          </a:bodyPr>
          <a:lstStyle/>
          <a:p>
            <a:pPr>
              <a:spcBef>
                <a:spcPct val="50000"/>
              </a:spcBef>
            </a:pPr>
            <a:r>
              <a:rPr lang="en-US" dirty="0" err="1"/>
              <a:t>CdS</a:t>
            </a:r>
            <a:r>
              <a:rPr lang="en-US" dirty="0"/>
              <a:t> (</a:t>
            </a:r>
            <a:r>
              <a:rPr lang="en-US" dirty="0" err="1"/>
              <a:t>Eg</a:t>
            </a:r>
            <a:r>
              <a:rPr lang="en-US" dirty="0"/>
              <a:t> = 2.45 eV)	     </a:t>
            </a:r>
            <a:r>
              <a:rPr lang="en-US" dirty="0" smtClean="0"/>
              <a:t>   </a:t>
            </a:r>
            <a:r>
              <a:rPr lang="en-US" dirty="0" err="1" smtClean="0"/>
              <a:t>CdSe</a:t>
            </a:r>
            <a:r>
              <a:rPr lang="en-US" dirty="0" smtClean="0"/>
              <a:t> </a:t>
            </a:r>
            <a:r>
              <a:rPr lang="en-US" dirty="0"/>
              <a:t>(</a:t>
            </a:r>
            <a:r>
              <a:rPr lang="en-US" dirty="0" err="1"/>
              <a:t>Eg</a:t>
            </a:r>
            <a:r>
              <a:rPr lang="en-US" dirty="0"/>
              <a:t> = </a:t>
            </a:r>
            <a:r>
              <a:rPr lang="en-US" dirty="0" smtClean="0"/>
              <a:t>1.74 eV)                  </a:t>
            </a:r>
            <a:r>
              <a:rPr lang="en-US" dirty="0" err="1" smtClean="0"/>
              <a:t>CdTe</a:t>
            </a:r>
            <a:r>
              <a:rPr lang="en-US" dirty="0" smtClean="0"/>
              <a:t> </a:t>
            </a:r>
            <a:r>
              <a:rPr lang="en-US" dirty="0"/>
              <a:t>(</a:t>
            </a:r>
            <a:r>
              <a:rPr lang="en-US" dirty="0" err="1"/>
              <a:t>Eg</a:t>
            </a:r>
            <a:r>
              <a:rPr lang="en-US" dirty="0"/>
              <a:t> = 1.45 eV)</a:t>
            </a:r>
          </a:p>
        </p:txBody>
      </p:sp>
      <p:sp>
        <p:nvSpPr>
          <p:cNvPr id="20485" name="Text Box 7"/>
          <p:cNvSpPr txBox="1">
            <a:spLocks noChangeArrowheads="1"/>
          </p:cNvSpPr>
          <p:nvPr/>
        </p:nvSpPr>
        <p:spPr bwMode="auto">
          <a:xfrm>
            <a:off x="524797" y="2127250"/>
            <a:ext cx="5791200" cy="366713"/>
          </a:xfrm>
          <a:prstGeom prst="rect">
            <a:avLst/>
          </a:prstGeom>
          <a:noFill/>
          <a:ln w="9525">
            <a:noFill/>
            <a:miter lim="800000"/>
            <a:headEnd/>
            <a:tailEnd/>
          </a:ln>
        </p:spPr>
        <p:txBody>
          <a:bodyPr>
            <a:spAutoFit/>
          </a:bodyPr>
          <a:lstStyle/>
          <a:p>
            <a:pPr>
              <a:spcBef>
                <a:spcPct val="50000"/>
              </a:spcBef>
            </a:pPr>
            <a:r>
              <a:rPr lang="en-US" dirty="0" err="1"/>
              <a:t>ZnS</a:t>
            </a:r>
            <a:r>
              <a:rPr lang="en-US" dirty="0"/>
              <a:t> (</a:t>
            </a:r>
            <a:r>
              <a:rPr lang="en-US" dirty="0" err="1"/>
              <a:t>Eg</a:t>
            </a:r>
            <a:r>
              <a:rPr lang="en-US" dirty="0"/>
              <a:t> = </a:t>
            </a:r>
            <a:r>
              <a:rPr lang="en-US" dirty="0" smtClean="0"/>
              <a:t>3.6 </a:t>
            </a:r>
            <a:r>
              <a:rPr lang="en-US" dirty="0"/>
              <a:t>eV)	          </a:t>
            </a:r>
            <a:r>
              <a:rPr lang="en-US" dirty="0" err="1"/>
              <a:t>ZnSe</a:t>
            </a:r>
            <a:r>
              <a:rPr lang="en-US" dirty="0"/>
              <a:t> (</a:t>
            </a:r>
            <a:r>
              <a:rPr lang="en-US" dirty="0" err="1"/>
              <a:t>Eg</a:t>
            </a:r>
            <a:r>
              <a:rPr lang="en-US" dirty="0"/>
              <a:t> = 2.8 eV)</a:t>
            </a:r>
          </a:p>
        </p:txBody>
      </p:sp>
      <p:sp>
        <p:nvSpPr>
          <p:cNvPr id="20488" name="Text Box 8"/>
          <p:cNvSpPr txBox="1">
            <a:spLocks noChangeArrowheads="1"/>
          </p:cNvSpPr>
          <p:nvPr/>
        </p:nvSpPr>
        <p:spPr bwMode="auto">
          <a:xfrm>
            <a:off x="342900" y="2781300"/>
            <a:ext cx="8191500" cy="915988"/>
          </a:xfrm>
          <a:prstGeom prst="rect">
            <a:avLst/>
          </a:prstGeom>
          <a:noFill/>
          <a:ln w="9525">
            <a:noFill/>
            <a:miter lim="800000"/>
            <a:headEnd/>
            <a:tailEnd/>
          </a:ln>
          <a:effectLst/>
        </p:spPr>
        <p:txBody>
          <a:bodyPr>
            <a:spAutoFit/>
          </a:bodyPr>
          <a:lstStyle/>
          <a:p>
            <a:pPr>
              <a:spcBef>
                <a:spcPct val="50000"/>
              </a:spcBef>
            </a:pPr>
            <a:r>
              <a:rPr lang="en-US" dirty="0"/>
              <a:t>The above items are </a:t>
            </a:r>
            <a:r>
              <a:rPr lang="en-US" dirty="0" smtClean="0"/>
              <a:t>carefully </a:t>
            </a:r>
            <a:r>
              <a:rPr lang="en-US" dirty="0"/>
              <a:t>grown single crystals of </a:t>
            </a:r>
            <a:r>
              <a:rPr lang="en-US" dirty="0" err="1"/>
              <a:t>ZnS</a:t>
            </a:r>
            <a:r>
              <a:rPr lang="en-US" dirty="0"/>
              <a:t> or </a:t>
            </a:r>
            <a:r>
              <a:rPr lang="en-US" dirty="0" err="1"/>
              <a:t>ZnSe</a:t>
            </a:r>
            <a:r>
              <a:rPr lang="en-US" dirty="0"/>
              <a:t> which have been cut into shapes.  A lot of solar cell engineering involves growth of large crystals or deposition of single crystalline films.    </a:t>
            </a:r>
          </a:p>
        </p:txBody>
      </p:sp>
      <p:pic>
        <p:nvPicPr>
          <p:cNvPr id="7" name="Picture 4"/>
          <p:cNvPicPr>
            <a:picLocks noChangeAspect="1" noChangeArrowheads="1"/>
          </p:cNvPicPr>
          <p:nvPr/>
        </p:nvPicPr>
        <p:blipFill rotWithShape="1">
          <a:blip r:embed="rId2" cstate="print"/>
          <a:srcRect l="51366"/>
          <a:stretch/>
        </p:blipFill>
        <p:spPr bwMode="auto">
          <a:xfrm>
            <a:off x="6125496" y="4090216"/>
            <a:ext cx="2902207" cy="1917700"/>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397" y="4153617"/>
            <a:ext cx="2301978" cy="1726483"/>
          </a:xfrm>
          <a:prstGeom prst="rect">
            <a:avLst/>
          </a:prstGeom>
        </p:spPr>
      </p:pic>
      <p:sp>
        <p:nvSpPr>
          <p:cNvPr id="4" name="Rectangle 3"/>
          <p:cNvSpPr/>
          <p:nvPr/>
        </p:nvSpPr>
        <p:spPr>
          <a:xfrm>
            <a:off x="3238500" y="4212609"/>
            <a:ext cx="2680519" cy="172648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Band gap engineering</a:t>
            </a:r>
            <a:endParaRPr lang="en-US" altLang="en-US" sz="2800" b="1" dirty="0">
              <a:latin typeface="Helvetica" pitchFamily="34" charset="0"/>
            </a:endParaRPr>
          </a:p>
        </p:txBody>
      </p:sp>
      <p:sp>
        <p:nvSpPr>
          <p:cNvPr id="3" name="Text Box 34"/>
          <p:cNvSpPr txBox="1">
            <a:spLocks noChangeArrowheads="1"/>
          </p:cNvSpPr>
          <p:nvPr/>
        </p:nvSpPr>
        <p:spPr bwMode="auto">
          <a:xfrm>
            <a:off x="285750" y="596900"/>
            <a:ext cx="8572500" cy="2092881"/>
          </a:xfrm>
          <a:prstGeom prst="rect">
            <a:avLst/>
          </a:prstGeom>
          <a:noFill/>
          <a:ln w="9525">
            <a:noFill/>
            <a:miter lim="800000"/>
            <a:headEnd/>
            <a:tailEnd/>
          </a:ln>
        </p:spPr>
        <p:txBody>
          <a:bodyPr>
            <a:spAutoFit/>
          </a:bodyPr>
          <a:lstStyle/>
          <a:p>
            <a:pPr>
              <a:spcBef>
                <a:spcPct val="50000"/>
              </a:spcBef>
            </a:pPr>
            <a:r>
              <a:rPr lang="en-US" altLang="en-US" sz="2000" dirty="0" smtClean="0">
                <a:latin typeface="Arial" charset="0"/>
              </a:rPr>
              <a:t>Controlled modification of band gap energy by substitution of one element for another in a compound</a:t>
            </a:r>
          </a:p>
          <a:p>
            <a:pPr>
              <a:spcBef>
                <a:spcPct val="50000"/>
              </a:spcBef>
            </a:pPr>
            <a:r>
              <a:rPr lang="en-US" altLang="en-US" sz="2000" dirty="0" smtClean="0">
                <a:latin typeface="Arial" charset="0"/>
              </a:rPr>
              <a:t>Vegard’s law—</a:t>
            </a:r>
            <a:r>
              <a:rPr lang="en-US" altLang="en-US" sz="2000" dirty="0" err="1" smtClean="0">
                <a:latin typeface="Arial" charset="0"/>
              </a:rPr>
              <a:t>E</a:t>
            </a:r>
            <a:r>
              <a:rPr lang="en-US" altLang="en-US" sz="2000" baseline="-25000" dirty="0" err="1" smtClean="0">
                <a:latin typeface="Arial" charset="0"/>
              </a:rPr>
              <a:t>g</a:t>
            </a:r>
            <a:r>
              <a:rPr lang="en-US" altLang="en-US" sz="2000" dirty="0" smtClean="0">
                <a:latin typeface="Arial" charset="0"/>
              </a:rPr>
              <a:t> should be directly proportional to substitution amount</a:t>
            </a:r>
          </a:p>
          <a:p>
            <a:pPr>
              <a:spcBef>
                <a:spcPct val="50000"/>
              </a:spcBef>
            </a:pPr>
            <a:endParaRPr lang="en-US" altLang="en-US" sz="2000" dirty="0" smtClean="0">
              <a:latin typeface="Arial" charset="0"/>
            </a:endParaRPr>
          </a:p>
          <a:p>
            <a:pPr>
              <a:spcBef>
                <a:spcPct val="50000"/>
              </a:spcBef>
            </a:pPr>
            <a:r>
              <a:rPr lang="en-US" altLang="en-US" sz="2000" dirty="0">
                <a:latin typeface="Arial" charset="0"/>
              </a:rPr>
              <a:t>	</a:t>
            </a:r>
            <a:endParaRPr lang="en-US" altLang="en-US" sz="2000" baseline="-25000" dirty="0">
              <a:latin typeface="Arial" charset="0"/>
            </a:endParaRPr>
          </a:p>
        </p:txBody>
      </p:sp>
      <p:pic>
        <p:nvPicPr>
          <p:cNvPr id="4" name="Picture 3"/>
          <p:cNvPicPr>
            <a:picLocks noChangeAspect="1"/>
          </p:cNvPicPr>
          <p:nvPr/>
        </p:nvPicPr>
        <p:blipFill>
          <a:blip r:embed="rId2"/>
          <a:stretch>
            <a:fillRect/>
          </a:stretch>
        </p:blipFill>
        <p:spPr>
          <a:xfrm>
            <a:off x="1146057" y="1942943"/>
            <a:ext cx="6524625" cy="5076825"/>
          </a:xfrm>
          <a:prstGeom prst="rect">
            <a:avLst/>
          </a:prstGeom>
        </p:spPr>
      </p:pic>
    </p:spTree>
    <p:extLst>
      <p:ext uri="{BB962C8B-B14F-4D97-AF65-F5344CB8AC3E}">
        <p14:creationId xmlns:p14="http://schemas.microsoft.com/office/powerpoint/2010/main" val="3402557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Full-size image (22 K)"/>
          <p:cNvPicPr>
            <a:picLocks noChangeAspect="1" noChangeArrowheads="1"/>
          </p:cNvPicPr>
          <p:nvPr/>
        </p:nvPicPr>
        <p:blipFill>
          <a:blip r:embed="rId2" cstate="print"/>
          <a:srcRect/>
          <a:stretch>
            <a:fillRect/>
          </a:stretch>
        </p:blipFill>
        <p:spPr bwMode="auto">
          <a:xfrm>
            <a:off x="1257375" y="1320253"/>
            <a:ext cx="6413805" cy="4846320"/>
          </a:xfrm>
          <a:prstGeom prst="rect">
            <a:avLst/>
          </a:prstGeom>
          <a:noFill/>
          <a:ln w="9525">
            <a:noFill/>
            <a:miter lim="800000"/>
            <a:headEnd/>
            <a:tailEnd/>
          </a:ln>
        </p:spPr>
      </p:pic>
      <p:sp>
        <p:nvSpPr>
          <p:cNvPr id="3" name="Rectangle 2"/>
          <p:cNvSpPr/>
          <p:nvPr/>
        </p:nvSpPr>
        <p:spPr>
          <a:xfrm>
            <a:off x="2413896" y="104930"/>
            <a:ext cx="4556054" cy="1015663"/>
          </a:xfrm>
          <a:prstGeom prst="rect">
            <a:avLst/>
          </a:prstGeom>
        </p:spPr>
        <p:txBody>
          <a:bodyPr wrap="none">
            <a:spAutoFit/>
          </a:bodyPr>
          <a:lstStyle/>
          <a:p>
            <a:pPr algn="ctr">
              <a:spcBef>
                <a:spcPct val="50000"/>
              </a:spcBef>
            </a:pPr>
            <a:r>
              <a:rPr lang="en-US" sz="2400" b="1" dirty="0" err="1" smtClean="0"/>
              <a:t>Bandgap</a:t>
            </a:r>
            <a:r>
              <a:rPr lang="en-US" sz="2400" b="1" dirty="0" smtClean="0"/>
              <a:t> Engineering in CIGS</a:t>
            </a:r>
          </a:p>
          <a:p>
            <a:pPr algn="ctr">
              <a:spcBef>
                <a:spcPct val="50000"/>
              </a:spcBef>
            </a:pPr>
            <a:r>
              <a:rPr lang="en-US" sz="2400" dirty="0" smtClean="0"/>
              <a:t>Cu(In/</a:t>
            </a:r>
            <a:r>
              <a:rPr lang="en-US" sz="2400" dirty="0" err="1" smtClean="0"/>
              <a:t>Ga</a:t>
            </a:r>
            <a:r>
              <a:rPr lang="en-US" sz="2400" dirty="0" smtClean="0"/>
              <a:t>)S</a:t>
            </a:r>
            <a:r>
              <a:rPr lang="en-US" sz="2400" baseline="-25000" dirty="0" smtClean="0"/>
              <a:t>2</a:t>
            </a:r>
            <a:r>
              <a:rPr lang="en-US" sz="2400" dirty="0" smtClean="0"/>
              <a:t> and </a:t>
            </a:r>
            <a:r>
              <a:rPr lang="en-US" sz="2400" b="1" dirty="0" smtClean="0"/>
              <a:t>Cu(In/</a:t>
            </a:r>
            <a:r>
              <a:rPr lang="en-US" sz="2400" b="1" dirty="0" err="1" smtClean="0"/>
              <a:t>Ga</a:t>
            </a:r>
            <a:r>
              <a:rPr lang="en-US" sz="2400" b="1" dirty="0" smtClean="0"/>
              <a:t>)Se</a:t>
            </a:r>
            <a:r>
              <a:rPr lang="en-US" sz="2400" b="1" baseline="-25000" dirty="0" smtClean="0"/>
              <a:t>2</a:t>
            </a:r>
            <a:endParaRPr lang="en-US" sz="2400" b="1" baseline="-25000" dirty="0"/>
          </a:p>
        </p:txBody>
      </p:sp>
      <p:cxnSp>
        <p:nvCxnSpPr>
          <p:cNvPr id="5" name="Straight Connector 4"/>
          <p:cNvCxnSpPr/>
          <p:nvPr/>
        </p:nvCxnSpPr>
        <p:spPr>
          <a:xfrm rot="16200000" flipH="1">
            <a:off x="2323475" y="3117953"/>
            <a:ext cx="1274164" cy="11242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97249" y="4107308"/>
            <a:ext cx="1081788" cy="97685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035" y="2404820"/>
            <a:ext cx="4698534" cy="4453180"/>
          </a:xfrm>
          <a:prstGeom prst="rect">
            <a:avLst/>
          </a:prstGeom>
        </p:spPr>
      </p:pic>
      <p:sp>
        <p:nvSpPr>
          <p:cNvPr id="3" name="Rectangle 2"/>
          <p:cNvSpPr/>
          <p:nvPr/>
        </p:nvSpPr>
        <p:spPr>
          <a:xfrm>
            <a:off x="3107997" y="104930"/>
            <a:ext cx="3167855" cy="461665"/>
          </a:xfrm>
          <a:prstGeom prst="rect">
            <a:avLst/>
          </a:prstGeom>
        </p:spPr>
        <p:txBody>
          <a:bodyPr wrap="none">
            <a:spAutoFit/>
          </a:bodyPr>
          <a:lstStyle/>
          <a:p>
            <a:pPr algn="ctr">
              <a:spcBef>
                <a:spcPct val="50000"/>
              </a:spcBef>
            </a:pPr>
            <a:r>
              <a:rPr lang="en-US" sz="2400" b="1" dirty="0" smtClean="0"/>
              <a:t>CIGS:   Cu(In/Ga)Se</a:t>
            </a:r>
            <a:r>
              <a:rPr lang="en-US" sz="2400" b="1" baseline="-25000" dirty="0" smtClean="0"/>
              <a:t>2</a:t>
            </a:r>
            <a:endParaRPr lang="en-US" sz="2400" b="1" baseline="-25000" dirty="0"/>
          </a:p>
        </p:txBody>
      </p:sp>
      <p:sp>
        <p:nvSpPr>
          <p:cNvPr id="4" name="Rectangle 4"/>
          <p:cNvSpPr>
            <a:spLocks noChangeArrowheads="1"/>
          </p:cNvSpPr>
          <p:nvPr/>
        </p:nvSpPr>
        <p:spPr bwMode="auto">
          <a:xfrm>
            <a:off x="304800" y="835742"/>
            <a:ext cx="8681884" cy="1754326"/>
          </a:xfrm>
          <a:prstGeom prst="rect">
            <a:avLst/>
          </a:prstGeom>
          <a:noFill/>
          <a:ln w="9525">
            <a:noFill/>
            <a:miter lim="800000"/>
            <a:headEnd/>
            <a:tailEnd/>
          </a:ln>
        </p:spPr>
        <p:txBody>
          <a:bodyPr wrap="square">
            <a:spAutoFit/>
          </a:bodyPr>
          <a:lstStyle/>
          <a:p>
            <a:r>
              <a:rPr lang="en-US" dirty="0" smtClean="0"/>
              <a:t>Excellent absorber (thin films sufficient to product good photocurrent from sunlight)</a:t>
            </a:r>
          </a:p>
          <a:p>
            <a:endParaRPr lang="en-US" dirty="0"/>
          </a:p>
          <a:p>
            <a:r>
              <a:rPr lang="en-US" dirty="0" smtClean="0"/>
              <a:t>Band gap tailorable in the most intense region of sunlight (1 – 1.5 eV)</a:t>
            </a:r>
          </a:p>
          <a:p>
            <a:endParaRPr lang="en-US" dirty="0"/>
          </a:p>
          <a:p>
            <a:endParaRPr lang="en-US" dirty="0" smtClean="0"/>
          </a:p>
          <a:p>
            <a:endParaRPr lang="en-US" dirty="0"/>
          </a:p>
        </p:txBody>
      </p:sp>
    </p:spTree>
    <p:extLst>
      <p:ext uri="{BB962C8B-B14F-4D97-AF65-F5344CB8AC3E}">
        <p14:creationId xmlns:p14="http://schemas.microsoft.com/office/powerpoint/2010/main" val="532002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9551" y="120755"/>
            <a:ext cx="8474648" cy="3016210"/>
          </a:xfrm>
          <a:prstGeom prst="rect">
            <a:avLst/>
          </a:prstGeom>
          <a:noFill/>
          <a:ln w="9525">
            <a:noFill/>
            <a:miter lim="800000"/>
            <a:headEnd/>
            <a:tailEnd/>
          </a:ln>
        </p:spPr>
        <p:txBody>
          <a:bodyPr wrap="square">
            <a:spAutoFit/>
          </a:bodyPr>
          <a:lstStyle/>
          <a:p>
            <a:pPr algn="ctr">
              <a:spcBef>
                <a:spcPct val="50000"/>
              </a:spcBef>
            </a:pPr>
            <a:r>
              <a:rPr lang="en-US" sz="2800" b="1" dirty="0" smtClean="0"/>
              <a:t>Solar cells</a:t>
            </a:r>
          </a:p>
          <a:p>
            <a:pPr>
              <a:spcBef>
                <a:spcPct val="50000"/>
              </a:spcBef>
            </a:pPr>
            <a:r>
              <a:rPr lang="en-US" dirty="0" smtClean="0"/>
              <a:t>Materials for use in solar cells absorb part of the light emitted by the sun</a:t>
            </a:r>
          </a:p>
          <a:p>
            <a:pPr>
              <a:spcBef>
                <a:spcPct val="50000"/>
              </a:spcBef>
            </a:pPr>
            <a:r>
              <a:rPr lang="en-US" dirty="0" smtClean="0"/>
              <a:t>This causes an e- to go from a low energy orbital/state to a higher energy orbital/state</a:t>
            </a:r>
          </a:p>
          <a:p>
            <a:pPr>
              <a:spcBef>
                <a:spcPct val="50000"/>
              </a:spcBef>
            </a:pPr>
            <a:r>
              <a:rPr lang="en-US" dirty="0" smtClean="0"/>
              <a:t>This excited electron and the hole where it used to be must then separate (go to opposite sides of the device)—this occurs at a junction in the device</a:t>
            </a:r>
          </a:p>
          <a:p>
            <a:pPr>
              <a:spcBef>
                <a:spcPct val="50000"/>
              </a:spcBef>
            </a:pPr>
            <a:r>
              <a:rPr lang="en-US" dirty="0" smtClean="0"/>
              <a:t>Thus the absorbance of light will produce a voltage (due to separated e- and h+):  photovoltaic</a:t>
            </a:r>
            <a:endParaRPr lang="en-US" dirty="0"/>
          </a:p>
        </p:txBody>
      </p:sp>
      <p:pic>
        <p:nvPicPr>
          <p:cNvPr id="46082" name="Picture 2" descr="Related image"/>
          <p:cNvPicPr>
            <a:picLocks noChangeAspect="1" noChangeArrowheads="1"/>
          </p:cNvPicPr>
          <p:nvPr/>
        </p:nvPicPr>
        <p:blipFill>
          <a:blip r:embed="rId2" cstate="print"/>
          <a:srcRect/>
          <a:stretch>
            <a:fillRect/>
          </a:stretch>
        </p:blipFill>
        <p:spPr bwMode="auto">
          <a:xfrm>
            <a:off x="1249853" y="3204900"/>
            <a:ext cx="6343080" cy="3657600"/>
          </a:xfrm>
          <a:prstGeom prst="rect">
            <a:avLst/>
          </a:prstGeom>
          <a:noFill/>
        </p:spPr>
      </p:pic>
    </p:spTree>
    <p:extLst>
      <p:ext uri="{BB962C8B-B14F-4D97-AF65-F5344CB8AC3E}">
        <p14:creationId xmlns:p14="http://schemas.microsoft.com/office/powerpoint/2010/main" val="1844601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3" descr="c01f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83" y="852948"/>
            <a:ext cx="8650698" cy="573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76698" y="0"/>
            <a:ext cx="8478983" cy="1138773"/>
          </a:xfrm>
          <a:prstGeom prst="rect">
            <a:avLst/>
          </a:prstGeom>
          <a:noFill/>
          <a:ln w="9525">
            <a:noFill/>
            <a:miter lim="800000"/>
            <a:headEnd/>
            <a:tailEnd/>
          </a:ln>
        </p:spPr>
        <p:txBody>
          <a:bodyPr wrap="square">
            <a:spAutoFit/>
          </a:bodyPr>
          <a:lstStyle/>
          <a:p>
            <a:pPr algn="ctr"/>
            <a:r>
              <a:rPr lang="en-US" sz="2400" b="1" dirty="0" smtClean="0"/>
              <a:t>Unit cell</a:t>
            </a:r>
            <a:endParaRPr lang="en-US" sz="2400" b="1" dirty="0"/>
          </a:p>
          <a:p>
            <a:endParaRPr lang="en-US" sz="2400" b="1" dirty="0" smtClean="0"/>
          </a:p>
          <a:p>
            <a:endParaRPr lang="en-US" sz="2000" dirty="0"/>
          </a:p>
        </p:txBody>
      </p:sp>
    </p:spTree>
    <p:extLst>
      <p:ext uri="{BB962C8B-B14F-4D97-AF65-F5344CB8AC3E}">
        <p14:creationId xmlns:p14="http://schemas.microsoft.com/office/powerpoint/2010/main" val="1136288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09600" y="152400"/>
            <a:ext cx="7696200" cy="1631216"/>
          </a:xfrm>
          <a:prstGeom prst="rect">
            <a:avLst/>
          </a:prstGeom>
          <a:noFill/>
          <a:ln w="9525">
            <a:noFill/>
            <a:miter lim="800000"/>
            <a:headEnd/>
            <a:tailEnd/>
          </a:ln>
        </p:spPr>
        <p:txBody>
          <a:bodyPr wrap="square">
            <a:spAutoFit/>
          </a:bodyPr>
          <a:lstStyle/>
          <a:p>
            <a:pPr algn="ctr">
              <a:spcBef>
                <a:spcPct val="50000"/>
              </a:spcBef>
            </a:pPr>
            <a:r>
              <a:rPr lang="en-US" sz="2800" b="1" dirty="0" smtClean="0"/>
              <a:t>The solar radiation spectrum</a:t>
            </a:r>
          </a:p>
          <a:p>
            <a:pPr>
              <a:spcBef>
                <a:spcPct val="50000"/>
              </a:spcBef>
            </a:pPr>
            <a:r>
              <a:rPr lang="en-US" dirty="0" smtClean="0"/>
              <a:t>Light emitted by the sun in a broad range of energies</a:t>
            </a:r>
          </a:p>
          <a:p>
            <a:pPr>
              <a:spcBef>
                <a:spcPct val="50000"/>
              </a:spcBef>
            </a:pPr>
            <a:r>
              <a:rPr lang="en-US" dirty="0" smtClean="0"/>
              <a:t>Enough sunlight hits the earth every hour to power the world’s economy for a year. </a:t>
            </a:r>
            <a:endParaRPr lang="en-US" dirty="0"/>
          </a:p>
        </p:txBody>
      </p:sp>
      <p:pic>
        <p:nvPicPr>
          <p:cNvPr id="45058" name="Picture 2" descr="Image result for solar spectrum"/>
          <p:cNvPicPr>
            <a:picLocks noChangeAspect="1" noChangeArrowheads="1"/>
          </p:cNvPicPr>
          <p:nvPr/>
        </p:nvPicPr>
        <p:blipFill>
          <a:blip r:embed="rId2" cstate="print"/>
          <a:srcRect l="880" t="10079" r="1551"/>
          <a:stretch>
            <a:fillRect/>
          </a:stretch>
        </p:blipFill>
        <p:spPr bwMode="auto">
          <a:xfrm>
            <a:off x="1184223" y="2068642"/>
            <a:ext cx="6595672" cy="4522318"/>
          </a:xfrm>
          <a:prstGeom prst="rect">
            <a:avLst/>
          </a:prstGeom>
          <a:noFill/>
        </p:spPr>
      </p:pic>
    </p:spTree>
    <p:extLst>
      <p:ext uri="{BB962C8B-B14F-4D97-AF65-F5344CB8AC3E}">
        <p14:creationId xmlns:p14="http://schemas.microsoft.com/office/powerpoint/2010/main" val="3033094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22236_lg_single%20crystal%20solar%20cell"/>
          <p:cNvPicPr>
            <a:picLocks noChangeAspect="1" noChangeArrowheads="1"/>
          </p:cNvPicPr>
          <p:nvPr/>
        </p:nvPicPr>
        <p:blipFill>
          <a:blip r:embed="rId2" cstate="print"/>
          <a:srcRect r="56643" b="23581"/>
          <a:stretch>
            <a:fillRect/>
          </a:stretch>
        </p:blipFill>
        <p:spPr bwMode="auto">
          <a:xfrm>
            <a:off x="438150" y="2175598"/>
            <a:ext cx="3803188" cy="4542020"/>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a:off x="4879427" y="3067388"/>
            <a:ext cx="3680385" cy="3291840"/>
          </a:xfrm>
          <a:prstGeom prst="rect">
            <a:avLst/>
          </a:prstGeom>
          <a:noFill/>
          <a:ln w="9525">
            <a:noFill/>
            <a:miter lim="800000"/>
            <a:headEnd/>
            <a:tailEnd/>
          </a:ln>
        </p:spPr>
      </p:pic>
      <p:sp>
        <p:nvSpPr>
          <p:cNvPr id="4" name="Text Box 5"/>
          <p:cNvSpPr txBox="1">
            <a:spLocks noChangeArrowheads="1"/>
          </p:cNvSpPr>
          <p:nvPr/>
        </p:nvSpPr>
        <p:spPr bwMode="auto">
          <a:xfrm>
            <a:off x="1013866" y="0"/>
            <a:ext cx="7345180" cy="461665"/>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t>Silicon-based solar cell</a:t>
            </a:r>
          </a:p>
        </p:txBody>
      </p:sp>
      <p:sp>
        <p:nvSpPr>
          <p:cNvPr id="5" name="Text Box 5"/>
          <p:cNvSpPr txBox="1">
            <a:spLocks noChangeArrowheads="1"/>
          </p:cNvSpPr>
          <p:nvPr/>
        </p:nvSpPr>
        <p:spPr bwMode="auto">
          <a:xfrm>
            <a:off x="438150" y="649217"/>
            <a:ext cx="8204200" cy="1338828"/>
          </a:xfrm>
          <a:prstGeom prst="rect">
            <a:avLst/>
          </a:prstGeom>
          <a:noFill/>
          <a:ln w="9525">
            <a:noFill/>
            <a:miter lim="800000"/>
            <a:headEnd/>
            <a:tailEnd/>
          </a:ln>
          <a:effectLst/>
        </p:spPr>
        <p:txBody>
          <a:bodyPr>
            <a:spAutoFit/>
          </a:bodyPr>
          <a:lstStyle/>
          <a:p>
            <a:pPr>
              <a:spcBef>
                <a:spcPct val="50000"/>
              </a:spcBef>
            </a:pPr>
            <a:r>
              <a:rPr lang="en-US" dirty="0"/>
              <a:t>Silicon (indirect gap 1.1 </a:t>
            </a:r>
            <a:r>
              <a:rPr lang="en-US" dirty="0" err="1"/>
              <a:t>eV</a:t>
            </a:r>
            <a:r>
              <a:rPr lang="en-US" dirty="0"/>
              <a:t>)</a:t>
            </a:r>
          </a:p>
          <a:p>
            <a:pPr>
              <a:spcBef>
                <a:spcPct val="50000"/>
              </a:spcBef>
            </a:pPr>
            <a:r>
              <a:rPr lang="en-US" dirty="0"/>
              <a:t>Sufficient thermal energy enables photovoltaic behavior despite inefficient absorbance.  Cells must be fairly thick. (Direct-gap absorbers such as CIGS or </a:t>
            </a:r>
            <a:r>
              <a:rPr lang="en-US" dirty="0" err="1"/>
              <a:t>CdTe</a:t>
            </a:r>
            <a:r>
              <a:rPr lang="en-US" dirty="0"/>
              <a:t> can function in thin-film form</a:t>
            </a:r>
            <a:r>
              <a:rPr lang="en-US" dirty="0" smtClean="0"/>
              <a: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File:Cadmium telluride thin film solar cell.png"/>
          <p:cNvPicPr>
            <a:picLocks noChangeAspect="1" noChangeArrowheads="1"/>
          </p:cNvPicPr>
          <p:nvPr/>
        </p:nvPicPr>
        <p:blipFill>
          <a:blip r:embed="rId2" cstate="print"/>
          <a:srcRect/>
          <a:stretch>
            <a:fillRect/>
          </a:stretch>
        </p:blipFill>
        <p:spPr bwMode="auto">
          <a:xfrm>
            <a:off x="371475" y="762000"/>
            <a:ext cx="4667250" cy="5715000"/>
          </a:xfrm>
          <a:prstGeom prst="rect">
            <a:avLst/>
          </a:prstGeom>
          <a:noFill/>
          <a:ln w="9525">
            <a:noFill/>
            <a:miter lim="800000"/>
            <a:headEnd/>
            <a:tailEnd/>
          </a:ln>
        </p:spPr>
      </p:pic>
      <p:sp>
        <p:nvSpPr>
          <p:cNvPr id="15367" name="Text Box 7"/>
          <p:cNvSpPr txBox="1">
            <a:spLocks noChangeArrowheads="1"/>
          </p:cNvSpPr>
          <p:nvPr/>
        </p:nvSpPr>
        <p:spPr bwMode="auto">
          <a:xfrm>
            <a:off x="4953000" y="4241800"/>
            <a:ext cx="3352800" cy="366713"/>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E</a:t>
            </a:r>
            <a:r>
              <a:rPr lang="en-US" baseline="-25000">
                <a:solidFill>
                  <a:srgbClr val="0000FF"/>
                </a:solidFill>
              </a:rPr>
              <a:t>g</a:t>
            </a:r>
            <a:r>
              <a:rPr lang="en-US">
                <a:solidFill>
                  <a:srgbClr val="0000FF"/>
                </a:solidFill>
              </a:rPr>
              <a:t> (CdS) = 2.45 eV</a:t>
            </a:r>
          </a:p>
        </p:txBody>
      </p:sp>
      <p:sp>
        <p:nvSpPr>
          <p:cNvPr id="15368" name="Text Box 8"/>
          <p:cNvSpPr txBox="1">
            <a:spLocks noChangeArrowheads="1"/>
          </p:cNvSpPr>
          <p:nvPr/>
        </p:nvSpPr>
        <p:spPr bwMode="auto">
          <a:xfrm>
            <a:off x="4965700" y="4851400"/>
            <a:ext cx="3352800" cy="366713"/>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E</a:t>
            </a:r>
            <a:r>
              <a:rPr lang="en-US" baseline="-25000">
                <a:solidFill>
                  <a:srgbClr val="0000FF"/>
                </a:solidFill>
              </a:rPr>
              <a:t>g</a:t>
            </a:r>
            <a:r>
              <a:rPr lang="en-US">
                <a:solidFill>
                  <a:srgbClr val="0000FF"/>
                </a:solidFill>
              </a:rPr>
              <a:t> (CdTe) = 1.45 eV</a:t>
            </a:r>
          </a:p>
        </p:txBody>
      </p:sp>
      <p:sp>
        <p:nvSpPr>
          <p:cNvPr id="5" name="Text Box 5"/>
          <p:cNvSpPr txBox="1">
            <a:spLocks noChangeArrowheads="1"/>
          </p:cNvSpPr>
          <p:nvPr/>
        </p:nvSpPr>
        <p:spPr bwMode="auto">
          <a:xfrm>
            <a:off x="1004341" y="210071"/>
            <a:ext cx="734518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smtClean="0"/>
              <a:t>CdS</a:t>
            </a:r>
            <a:r>
              <a:rPr lang="en-US" sz="2400" b="1" dirty="0" smtClean="0"/>
              <a:t>/</a:t>
            </a:r>
            <a:r>
              <a:rPr lang="en-US" sz="2400" b="1" dirty="0" err="1" smtClean="0"/>
              <a:t>CdTe</a:t>
            </a:r>
            <a:r>
              <a:rPr lang="en-US" sz="2400" b="1" dirty="0" smtClean="0"/>
              <a:t> solar cell</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266700" y="0"/>
            <a:ext cx="8280400" cy="3024188"/>
          </a:xfrm>
          <a:prstGeom prst="rect">
            <a:avLst/>
          </a:prstGeom>
          <a:noFill/>
          <a:ln w="9525">
            <a:noFill/>
            <a:miter lim="800000"/>
            <a:headEnd/>
            <a:tailEnd/>
          </a:ln>
          <a:effectLst/>
        </p:spPr>
        <p:txBody>
          <a:bodyPr>
            <a:spAutoFit/>
          </a:bodyPr>
          <a:lstStyle/>
          <a:p>
            <a:pPr>
              <a:spcBef>
                <a:spcPct val="50000"/>
              </a:spcBef>
            </a:pPr>
            <a:r>
              <a:rPr lang="en-US"/>
              <a:t>When price is no object:</a:t>
            </a:r>
          </a:p>
          <a:p>
            <a:pPr algn="ctr">
              <a:spcBef>
                <a:spcPct val="50000"/>
              </a:spcBef>
            </a:pPr>
            <a:r>
              <a:rPr lang="en-US" sz="2000" b="1"/>
              <a:t>III-V multijunction photovoltaics</a:t>
            </a:r>
            <a:r>
              <a:rPr lang="en-US"/>
              <a:t> </a:t>
            </a:r>
          </a:p>
          <a:p>
            <a:pPr>
              <a:spcBef>
                <a:spcPct val="50000"/>
              </a:spcBef>
            </a:pPr>
            <a:r>
              <a:rPr lang="en-US"/>
              <a:t>Direct gap and ability to tailor band gap energy allows for multijunction solar cells (also known as tandem cells) which use more of the solar spectrum more efficiently (less loss of excess photon energy by waste heat)</a:t>
            </a:r>
          </a:p>
          <a:p>
            <a:pPr>
              <a:spcBef>
                <a:spcPct val="50000"/>
              </a:spcBef>
            </a:pPr>
            <a:r>
              <a:rPr lang="en-US"/>
              <a:t>Each junction has a different energy gap, will use a different part of spectrum</a:t>
            </a:r>
          </a:p>
          <a:p>
            <a:pPr>
              <a:spcBef>
                <a:spcPct val="50000"/>
              </a:spcBef>
            </a:pPr>
            <a:r>
              <a:rPr lang="en-US"/>
              <a:t>Outermost junction = largest gap; smaller gaps as you go deeper</a:t>
            </a:r>
          </a:p>
          <a:p>
            <a:pPr>
              <a:spcBef>
                <a:spcPct val="50000"/>
              </a:spcBef>
            </a:pPr>
            <a:endParaRPr lang="en-US"/>
          </a:p>
        </p:txBody>
      </p:sp>
      <p:pic>
        <p:nvPicPr>
          <p:cNvPr id="51207" name="Picture 7" descr="File:StructureMJetspectre.png"/>
          <p:cNvPicPr>
            <a:picLocks noChangeAspect="1" noChangeArrowheads="1"/>
          </p:cNvPicPr>
          <p:nvPr/>
        </p:nvPicPr>
        <p:blipFill>
          <a:blip r:embed="rId2" cstate="print"/>
          <a:srcRect/>
          <a:stretch>
            <a:fillRect/>
          </a:stretch>
        </p:blipFill>
        <p:spPr bwMode="auto">
          <a:xfrm>
            <a:off x="209860" y="2743200"/>
            <a:ext cx="8803137" cy="41148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shut-up-and-take-my-money"/>
          <p:cNvPicPr>
            <a:picLocks noChangeAspect="1" noChangeArrowheads="1"/>
          </p:cNvPicPr>
          <p:nvPr/>
        </p:nvPicPr>
        <p:blipFill>
          <a:blip r:embed="rId2" cstate="print"/>
          <a:srcRect/>
          <a:stretch>
            <a:fillRect/>
          </a:stretch>
        </p:blipFill>
        <p:spPr bwMode="auto">
          <a:xfrm>
            <a:off x="0" y="0"/>
            <a:ext cx="4762500" cy="2981325"/>
          </a:xfrm>
          <a:prstGeom prst="rect">
            <a:avLst/>
          </a:prstGeom>
          <a:noFill/>
        </p:spPr>
      </p:pic>
      <p:pic>
        <p:nvPicPr>
          <p:cNvPr id="52231" name="Picture 7" descr="File:NASA Mars Rover.jpg"/>
          <p:cNvPicPr>
            <a:picLocks noChangeAspect="1" noChangeArrowheads="1"/>
          </p:cNvPicPr>
          <p:nvPr/>
        </p:nvPicPr>
        <p:blipFill>
          <a:blip r:embed="rId3" cstate="print"/>
          <a:srcRect/>
          <a:stretch>
            <a:fillRect/>
          </a:stretch>
        </p:blipFill>
        <p:spPr bwMode="auto">
          <a:xfrm>
            <a:off x="4238625" y="2933700"/>
            <a:ext cx="4905375" cy="39243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81131"/>
            <a:ext cx="9144000" cy="4867287"/>
          </a:xfrm>
          <a:prstGeom prst="rect">
            <a:avLst/>
          </a:prstGeom>
        </p:spPr>
      </p:pic>
      <p:sp>
        <p:nvSpPr>
          <p:cNvPr id="3" name="Text Box 4"/>
          <p:cNvSpPr txBox="1">
            <a:spLocks noChangeArrowheads="1"/>
          </p:cNvSpPr>
          <p:nvPr/>
        </p:nvSpPr>
        <p:spPr bwMode="auto">
          <a:xfrm>
            <a:off x="609600" y="0"/>
            <a:ext cx="7696200" cy="1323439"/>
          </a:xfrm>
          <a:prstGeom prst="rect">
            <a:avLst/>
          </a:prstGeom>
          <a:noFill/>
          <a:ln w="9525">
            <a:noFill/>
            <a:miter lim="800000"/>
            <a:headEnd/>
            <a:tailEnd/>
          </a:ln>
        </p:spPr>
        <p:txBody>
          <a:bodyPr>
            <a:spAutoFit/>
          </a:bodyPr>
          <a:lstStyle/>
          <a:p>
            <a:pPr algn="ctr">
              <a:spcBef>
                <a:spcPct val="50000"/>
              </a:spcBef>
            </a:pPr>
            <a:r>
              <a:rPr lang="en-US" sz="2600" b="1" dirty="0" smtClean="0"/>
              <a:t>Solar cell material efficiencies</a:t>
            </a:r>
          </a:p>
          <a:p>
            <a:pPr>
              <a:spcBef>
                <a:spcPct val="50000"/>
              </a:spcBef>
            </a:pPr>
            <a:r>
              <a:rPr lang="en-US" dirty="0" smtClean="0"/>
              <a:t>Most efficient materials are semiconducting inorganic extended solids</a:t>
            </a:r>
          </a:p>
          <a:p>
            <a:pPr>
              <a:spcBef>
                <a:spcPct val="50000"/>
              </a:spcBef>
            </a:pPr>
            <a:r>
              <a:rPr lang="en-US" dirty="0" smtClean="0"/>
              <a:t>Excellent properties due to </a:t>
            </a:r>
            <a:r>
              <a:rPr lang="en-US" dirty="0" err="1" smtClean="0"/>
              <a:t>crystallinity</a:t>
            </a:r>
            <a:r>
              <a:rPr lang="en-US" dirty="0" smtClean="0"/>
              <a:t> and band structure</a:t>
            </a:r>
            <a:endParaRPr lang="en-US" dirty="0"/>
          </a:p>
        </p:txBody>
      </p:sp>
    </p:spTree>
    <p:extLst>
      <p:ext uri="{BB962C8B-B14F-4D97-AF65-F5344CB8AC3E}">
        <p14:creationId xmlns:p14="http://schemas.microsoft.com/office/powerpoint/2010/main" val="3895018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5000" y="0"/>
            <a:ext cx="7772400" cy="596900"/>
          </a:xfrm>
        </p:spPr>
        <p:txBody>
          <a:bodyPr/>
          <a:lstStyle/>
          <a:p>
            <a:r>
              <a:rPr lang="en-US" altLang="en-US" sz="2800" b="1" dirty="0" smtClean="0"/>
              <a:t>Flux Synthesis of Metal Chalcogenides</a:t>
            </a:r>
          </a:p>
        </p:txBody>
      </p:sp>
      <p:sp>
        <p:nvSpPr>
          <p:cNvPr id="5123" name="Text Box 4"/>
          <p:cNvSpPr txBox="1">
            <a:spLocks noChangeArrowheads="1"/>
          </p:cNvSpPr>
          <p:nvPr/>
        </p:nvSpPr>
        <p:spPr bwMode="auto">
          <a:xfrm>
            <a:off x="1749425" y="1643063"/>
            <a:ext cx="5543550" cy="1946275"/>
          </a:xfrm>
          <a:prstGeom prst="rect">
            <a:avLst/>
          </a:prstGeom>
          <a:solidFill>
            <a:srgbClr val="CCFFFF"/>
          </a:solidFill>
          <a:ln w="9525">
            <a:solidFill>
              <a:schemeClr val="tx1"/>
            </a:solidFill>
            <a:miter lim="800000"/>
            <a:headEnd/>
            <a:tailEnd/>
          </a:ln>
        </p:spPr>
        <p:txBody>
          <a:bodyPr>
            <a:spAutoFit/>
          </a:bodyPr>
          <a:lstStyle/>
          <a:p>
            <a:pPr algn="ctr" eaLnBrk="1" hangingPunct="1">
              <a:spcBef>
                <a:spcPct val="50000"/>
              </a:spcBef>
            </a:pPr>
            <a:r>
              <a:rPr lang="en-US" altLang="en-US" sz="1800" b="1">
                <a:latin typeface="Arial" charset="0"/>
              </a:rPr>
              <a:t>Common metal fluxes and products</a:t>
            </a:r>
          </a:p>
          <a:p>
            <a:pPr eaLnBrk="1" hangingPunct="1">
              <a:lnSpc>
                <a:spcPct val="110000"/>
              </a:lnSpc>
              <a:spcBef>
                <a:spcPct val="50000"/>
              </a:spcBef>
            </a:pPr>
            <a:r>
              <a:rPr lang="en-US" altLang="en-US" sz="1600" b="1">
                <a:latin typeface="Arial" charset="0"/>
              </a:rPr>
              <a:t>Tin flux:</a:t>
            </a:r>
            <a:r>
              <a:rPr lang="en-US" altLang="en-US" sz="1600">
                <a:latin typeface="Arial" charset="0"/>
              </a:rPr>
              <a:t>  PrCo</a:t>
            </a:r>
            <a:r>
              <a:rPr lang="en-US" altLang="en-US" sz="1600" baseline="-25000">
                <a:latin typeface="Arial" charset="0"/>
              </a:rPr>
              <a:t>2</a:t>
            </a:r>
            <a:r>
              <a:rPr lang="en-US" altLang="en-US" sz="1600">
                <a:latin typeface="Arial" charset="0"/>
              </a:rPr>
              <a:t>P</a:t>
            </a:r>
            <a:r>
              <a:rPr lang="en-US" altLang="en-US" sz="1600" baseline="-25000">
                <a:latin typeface="Arial" charset="0"/>
              </a:rPr>
              <a:t>2</a:t>
            </a:r>
            <a:r>
              <a:rPr lang="en-US" altLang="en-US" sz="1600">
                <a:latin typeface="Arial" charset="0"/>
              </a:rPr>
              <a:t>, Co</a:t>
            </a:r>
            <a:r>
              <a:rPr lang="en-US" altLang="en-US" sz="1600" baseline="-25000">
                <a:latin typeface="Arial" charset="0"/>
              </a:rPr>
              <a:t>7</a:t>
            </a:r>
            <a:r>
              <a:rPr lang="en-US" altLang="en-US" sz="1600">
                <a:latin typeface="Arial" charset="0"/>
              </a:rPr>
              <a:t>Zn</a:t>
            </a:r>
            <a:r>
              <a:rPr lang="en-US" altLang="en-US" sz="1600" baseline="-25000">
                <a:latin typeface="Arial" charset="0"/>
              </a:rPr>
              <a:t>3</a:t>
            </a:r>
            <a:r>
              <a:rPr lang="en-US" altLang="en-US" sz="1600">
                <a:latin typeface="Arial" charset="0"/>
              </a:rPr>
              <a:t>Sn</a:t>
            </a:r>
            <a:r>
              <a:rPr lang="en-US" altLang="en-US" sz="1600" baseline="-25000">
                <a:latin typeface="Arial" charset="0"/>
              </a:rPr>
              <a:t>8</a:t>
            </a:r>
          </a:p>
          <a:p>
            <a:pPr eaLnBrk="1" hangingPunct="1">
              <a:lnSpc>
                <a:spcPct val="110000"/>
              </a:lnSpc>
              <a:spcBef>
                <a:spcPct val="50000"/>
              </a:spcBef>
            </a:pPr>
            <a:r>
              <a:rPr lang="en-US" altLang="en-US" sz="1600" b="1">
                <a:latin typeface="Arial" charset="0"/>
              </a:rPr>
              <a:t>Aluminum flux:</a:t>
            </a:r>
            <a:r>
              <a:rPr lang="en-US" altLang="en-US" sz="1600">
                <a:latin typeface="Arial" charset="0"/>
              </a:rPr>
              <a:t> Co</a:t>
            </a:r>
            <a:r>
              <a:rPr lang="en-US" altLang="en-US" sz="1600" baseline="-25000">
                <a:latin typeface="Arial" charset="0"/>
              </a:rPr>
              <a:t>4</a:t>
            </a:r>
            <a:r>
              <a:rPr lang="en-US" altLang="en-US" sz="1600">
                <a:latin typeface="Arial" charset="0"/>
              </a:rPr>
              <a:t>Al</a:t>
            </a:r>
            <a:r>
              <a:rPr lang="en-US" altLang="en-US" sz="1600" baseline="-25000">
                <a:latin typeface="Arial" charset="0"/>
              </a:rPr>
              <a:t>13</a:t>
            </a:r>
            <a:r>
              <a:rPr lang="en-US" altLang="en-US" sz="1600">
                <a:latin typeface="Arial" charset="0"/>
              </a:rPr>
              <a:t>, Y</a:t>
            </a:r>
            <a:r>
              <a:rPr lang="en-US" altLang="en-US" sz="1600" baseline="-25000">
                <a:latin typeface="Arial" charset="0"/>
              </a:rPr>
              <a:t>2</a:t>
            </a:r>
            <a:r>
              <a:rPr lang="en-US" altLang="en-US" sz="1600">
                <a:latin typeface="Arial" charset="0"/>
              </a:rPr>
              <a:t>Al</a:t>
            </a:r>
            <a:r>
              <a:rPr lang="en-US" altLang="en-US" sz="1600" baseline="-25000">
                <a:latin typeface="Arial" charset="0"/>
              </a:rPr>
              <a:t>3</a:t>
            </a:r>
            <a:r>
              <a:rPr lang="en-US" altLang="en-US" sz="1600">
                <a:latin typeface="Arial" charset="0"/>
              </a:rPr>
              <a:t>Si</a:t>
            </a:r>
            <a:r>
              <a:rPr lang="en-US" altLang="en-US" sz="1600" baseline="-25000">
                <a:latin typeface="Arial" charset="0"/>
              </a:rPr>
              <a:t>2</a:t>
            </a:r>
            <a:r>
              <a:rPr lang="en-US" altLang="en-US" sz="1600">
                <a:latin typeface="Arial" charset="0"/>
              </a:rPr>
              <a:t>, CeNiAl</a:t>
            </a:r>
            <a:r>
              <a:rPr lang="en-US" altLang="en-US" sz="1600" baseline="-25000">
                <a:latin typeface="Arial" charset="0"/>
              </a:rPr>
              <a:t>4</a:t>
            </a:r>
            <a:r>
              <a:rPr lang="en-US" altLang="en-US" sz="1600">
                <a:latin typeface="Arial" charset="0"/>
              </a:rPr>
              <a:t>Ge</a:t>
            </a:r>
            <a:r>
              <a:rPr lang="en-US" altLang="en-US" sz="1600" baseline="-25000">
                <a:latin typeface="Arial" charset="0"/>
              </a:rPr>
              <a:t>2</a:t>
            </a:r>
            <a:endParaRPr lang="en-US" altLang="en-US" sz="1600">
              <a:latin typeface="Arial" charset="0"/>
            </a:endParaRPr>
          </a:p>
          <a:p>
            <a:pPr eaLnBrk="1" hangingPunct="1">
              <a:lnSpc>
                <a:spcPct val="110000"/>
              </a:lnSpc>
              <a:spcBef>
                <a:spcPct val="50000"/>
              </a:spcBef>
            </a:pPr>
            <a:r>
              <a:rPr lang="en-US" altLang="en-US" sz="1600" b="1">
                <a:latin typeface="Arial" charset="0"/>
              </a:rPr>
              <a:t>Gallium flux:</a:t>
            </a:r>
            <a:r>
              <a:rPr lang="en-US" altLang="en-US" sz="1600">
                <a:latin typeface="Arial" charset="0"/>
              </a:rPr>
              <a:t> Mn</a:t>
            </a:r>
            <a:r>
              <a:rPr lang="en-US" altLang="en-US" sz="1600" baseline="-25000">
                <a:latin typeface="Arial" charset="0"/>
              </a:rPr>
              <a:t>123</a:t>
            </a:r>
            <a:r>
              <a:rPr lang="en-US" altLang="en-US" sz="1600">
                <a:latin typeface="Arial" charset="0"/>
              </a:rPr>
              <a:t>Ga</a:t>
            </a:r>
            <a:r>
              <a:rPr lang="en-US" altLang="en-US" sz="1600" baseline="-25000">
                <a:latin typeface="Arial" charset="0"/>
              </a:rPr>
              <a:t>137</a:t>
            </a:r>
            <a:r>
              <a:rPr lang="en-US" altLang="en-US" sz="1600">
                <a:latin typeface="Arial" charset="0"/>
              </a:rPr>
              <a:t>, Yb</a:t>
            </a:r>
            <a:r>
              <a:rPr lang="en-US" altLang="en-US" sz="1600" baseline="-25000">
                <a:latin typeface="Arial" charset="0"/>
              </a:rPr>
              <a:t>3</a:t>
            </a:r>
            <a:r>
              <a:rPr lang="en-US" altLang="en-US" sz="1600">
                <a:latin typeface="Arial" charset="0"/>
              </a:rPr>
              <a:t>Ga</a:t>
            </a:r>
            <a:r>
              <a:rPr lang="en-US" altLang="en-US" sz="1600" baseline="-25000">
                <a:latin typeface="Arial" charset="0"/>
              </a:rPr>
              <a:t>4</a:t>
            </a:r>
            <a:r>
              <a:rPr lang="en-US" altLang="en-US" sz="1600">
                <a:latin typeface="Arial" charset="0"/>
              </a:rPr>
              <a:t>Ge</a:t>
            </a:r>
            <a:r>
              <a:rPr lang="en-US" altLang="en-US" sz="1600" baseline="-25000">
                <a:latin typeface="Arial" charset="0"/>
              </a:rPr>
              <a:t>6</a:t>
            </a:r>
            <a:r>
              <a:rPr lang="en-US" altLang="en-US" sz="1600">
                <a:latin typeface="Arial" charset="0"/>
              </a:rPr>
              <a:t>, Tb</a:t>
            </a:r>
            <a:r>
              <a:rPr lang="en-US" altLang="en-US" sz="1600" baseline="-25000">
                <a:latin typeface="Arial" charset="0"/>
              </a:rPr>
              <a:t>1.8</a:t>
            </a:r>
            <a:r>
              <a:rPr lang="en-US" altLang="en-US" sz="1600">
                <a:latin typeface="Arial" charset="0"/>
              </a:rPr>
              <a:t>Si</a:t>
            </a:r>
            <a:r>
              <a:rPr lang="en-US" altLang="en-US" sz="1600" baseline="-25000">
                <a:latin typeface="Arial" charset="0"/>
              </a:rPr>
              <a:t>8</a:t>
            </a:r>
            <a:r>
              <a:rPr lang="en-US" altLang="en-US" sz="1600">
                <a:latin typeface="Arial" charset="0"/>
              </a:rPr>
              <a:t>C</a:t>
            </a:r>
            <a:r>
              <a:rPr lang="en-US" altLang="en-US" sz="1600" baseline="-25000">
                <a:latin typeface="Arial" charset="0"/>
              </a:rPr>
              <a:t>2</a:t>
            </a:r>
            <a:r>
              <a:rPr lang="en-US" altLang="en-US" sz="1600">
                <a:latin typeface="Arial" charset="0"/>
              </a:rPr>
              <a:t>B</a:t>
            </a:r>
            <a:r>
              <a:rPr lang="en-US" altLang="en-US" sz="1600" baseline="-25000">
                <a:latin typeface="Arial" charset="0"/>
              </a:rPr>
              <a:t>36</a:t>
            </a:r>
            <a:endParaRPr lang="en-US" altLang="en-US" sz="1600">
              <a:latin typeface="Arial" charset="0"/>
            </a:endParaRPr>
          </a:p>
          <a:p>
            <a:pPr eaLnBrk="1" hangingPunct="1">
              <a:lnSpc>
                <a:spcPct val="110000"/>
              </a:lnSpc>
              <a:spcBef>
                <a:spcPct val="50000"/>
              </a:spcBef>
            </a:pPr>
            <a:endParaRPr lang="en-US" altLang="en-US" sz="1600">
              <a:latin typeface="Arial" charset="0"/>
            </a:endParaRPr>
          </a:p>
        </p:txBody>
      </p:sp>
      <p:sp>
        <p:nvSpPr>
          <p:cNvPr id="5124" name="Text Box 7"/>
          <p:cNvSpPr txBox="1">
            <a:spLocks noChangeArrowheads="1"/>
          </p:cNvSpPr>
          <p:nvPr/>
        </p:nvSpPr>
        <p:spPr bwMode="auto">
          <a:xfrm>
            <a:off x="190500" y="4210050"/>
            <a:ext cx="8953500" cy="1809750"/>
          </a:xfrm>
          <a:prstGeom prst="rect">
            <a:avLst/>
          </a:prstGeom>
          <a:noFill/>
          <a:ln w="9525">
            <a:noFill/>
            <a:miter lim="800000"/>
            <a:headEnd/>
            <a:tailEnd/>
          </a:ln>
        </p:spPr>
        <p:txBody>
          <a:bodyPr>
            <a:spAutoFit/>
          </a:bodyPr>
          <a:lstStyle/>
          <a:p>
            <a:pPr eaLnBrk="1" hangingPunct="1">
              <a:lnSpc>
                <a:spcPct val="110000"/>
              </a:lnSpc>
            </a:pPr>
            <a:r>
              <a:rPr lang="en-US" altLang="en-US" sz="1800" dirty="0">
                <a:latin typeface="Arial" charset="0"/>
              </a:rPr>
              <a:t>Reactivity of the flux toward solutes varies</a:t>
            </a:r>
          </a:p>
          <a:p>
            <a:pPr eaLnBrk="1" hangingPunct="1">
              <a:lnSpc>
                <a:spcPct val="110000"/>
              </a:lnSpc>
            </a:pPr>
            <a:endParaRPr lang="en-US" altLang="en-US" sz="1800" dirty="0">
              <a:latin typeface="Arial" charset="0"/>
            </a:endParaRPr>
          </a:p>
          <a:p>
            <a:pPr lvl="1" eaLnBrk="1" hangingPunct="1"/>
            <a:r>
              <a:rPr lang="en-US" altLang="en-US" sz="1800" i="1" dirty="0">
                <a:latin typeface="Arial" charset="0"/>
              </a:rPr>
              <a:t>Reactive solvent </a:t>
            </a:r>
            <a:r>
              <a:rPr lang="en-US" altLang="en-US" sz="1800" dirty="0">
                <a:latin typeface="Arial" charset="0"/>
              </a:rPr>
              <a:t>– flux element incorporated into the growing crystalline phase 			</a:t>
            </a:r>
          </a:p>
          <a:p>
            <a:pPr lvl="1" eaLnBrk="1" hangingPunct="1"/>
            <a:endParaRPr lang="en-US" altLang="en-US" sz="1800" dirty="0">
              <a:latin typeface="Arial" charset="0"/>
            </a:endParaRPr>
          </a:p>
          <a:p>
            <a:pPr lvl="1" eaLnBrk="1" hangingPunct="1"/>
            <a:r>
              <a:rPr lang="en-US" altLang="en-US" sz="1800" i="1" dirty="0">
                <a:latin typeface="Arial" charset="0"/>
              </a:rPr>
              <a:t>Unreactive solvent</a:t>
            </a:r>
            <a:r>
              <a:rPr lang="en-US" altLang="en-US" sz="1800" dirty="0">
                <a:latin typeface="Arial" charset="0"/>
              </a:rPr>
              <a:t> – not incorporated into the product</a:t>
            </a:r>
            <a:endParaRPr lang="en-US" altLang="en-US" sz="1800" dirty="0">
              <a:solidFill>
                <a:srgbClr val="0000FF"/>
              </a:solidFill>
              <a:latin typeface="Arial" charset="0"/>
            </a:endParaRPr>
          </a:p>
        </p:txBody>
      </p:sp>
      <p:sp>
        <p:nvSpPr>
          <p:cNvPr id="5125" name="Text Box 11"/>
          <p:cNvSpPr txBox="1">
            <a:spLocks noChangeArrowheads="1"/>
          </p:cNvSpPr>
          <p:nvPr/>
        </p:nvSpPr>
        <p:spPr bwMode="auto">
          <a:xfrm>
            <a:off x="177800" y="647700"/>
            <a:ext cx="8686800" cy="646331"/>
          </a:xfrm>
          <a:prstGeom prst="rect">
            <a:avLst/>
          </a:prstGeom>
          <a:noFill/>
          <a:ln w="9525">
            <a:noFill/>
            <a:miter lim="800000"/>
            <a:headEnd/>
            <a:tailEnd/>
          </a:ln>
        </p:spPr>
        <p:txBody>
          <a:bodyPr>
            <a:spAutoFit/>
          </a:bodyPr>
          <a:lstStyle/>
          <a:p>
            <a:pPr eaLnBrk="1" hangingPunct="1"/>
            <a:r>
              <a:rPr lang="en-US" altLang="en-US" b="1" dirty="0">
                <a:solidFill>
                  <a:srgbClr val="0D16FF"/>
                </a:solidFill>
                <a:latin typeface="Helvetica" pitchFamily="34" charset="0"/>
              </a:rPr>
              <a:t>F</a:t>
            </a:r>
            <a:r>
              <a:rPr lang="en-US" altLang="en-US" b="1" dirty="0" smtClean="0">
                <a:solidFill>
                  <a:srgbClr val="0D16FF"/>
                </a:solidFill>
                <a:latin typeface="Helvetica" pitchFamily="34" charset="0"/>
              </a:rPr>
              <a:t>lux </a:t>
            </a:r>
            <a:r>
              <a:rPr lang="en-US" altLang="en-US" b="1" dirty="0">
                <a:solidFill>
                  <a:srgbClr val="0D16FF"/>
                </a:solidFill>
                <a:latin typeface="Helvetica" pitchFamily="34" charset="0"/>
              </a:rPr>
              <a:t>synthesis:</a:t>
            </a:r>
            <a:r>
              <a:rPr lang="en-US" altLang="en-US" dirty="0">
                <a:latin typeface="Helvetica" pitchFamily="34" charset="0"/>
              </a:rPr>
              <a:t>  reaction where one low-melting </a:t>
            </a:r>
            <a:r>
              <a:rPr lang="en-US" altLang="en-US" dirty="0" smtClean="0">
                <a:latin typeface="Helvetica" pitchFamily="34" charset="0"/>
              </a:rPr>
              <a:t>elemental </a:t>
            </a:r>
            <a:r>
              <a:rPr lang="en-US" altLang="en-US" dirty="0">
                <a:latin typeface="Helvetica" pitchFamily="34" charset="0"/>
              </a:rPr>
              <a:t>reactant is present in large excess, acting as a solvent.</a:t>
            </a:r>
            <a:endParaRPr lang="en-US" altLang="en-US" dirty="0"/>
          </a:p>
        </p:txBody>
      </p:sp>
    </p:spTree>
    <p:extLst>
      <p:ext uri="{BB962C8B-B14F-4D97-AF65-F5344CB8AC3E}">
        <p14:creationId xmlns:p14="http://schemas.microsoft.com/office/powerpoint/2010/main" val="530712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6"/>
          <p:cNvPicPr>
            <a:picLocks noChangeAspect="1" noChangeArrowheads="1"/>
          </p:cNvPicPr>
          <p:nvPr/>
        </p:nvPicPr>
        <p:blipFill>
          <a:blip r:embed="rId2" cstate="print"/>
          <a:srcRect t="233"/>
          <a:stretch>
            <a:fillRect/>
          </a:stretch>
        </p:blipFill>
        <p:spPr bwMode="auto">
          <a:xfrm>
            <a:off x="685800" y="2047436"/>
            <a:ext cx="8070648" cy="4740812"/>
          </a:xfrm>
          <a:prstGeom prst="rect">
            <a:avLst/>
          </a:prstGeom>
          <a:noFill/>
          <a:ln w="9525">
            <a:noFill/>
            <a:miter lim="800000"/>
            <a:headEnd/>
            <a:tailEnd/>
          </a:ln>
        </p:spPr>
      </p:pic>
      <p:sp>
        <p:nvSpPr>
          <p:cNvPr id="8194" name="Rectangle 2"/>
          <p:cNvSpPr>
            <a:spLocks noChangeArrowheads="1"/>
          </p:cNvSpPr>
          <p:nvPr/>
        </p:nvSpPr>
        <p:spPr bwMode="auto">
          <a:xfrm>
            <a:off x="685800"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Fluxes of interest</a:t>
            </a:r>
            <a:endParaRPr lang="en-US" altLang="en-US" sz="2800" b="1" dirty="0">
              <a:latin typeface="Helvetica" pitchFamily="34" charset="0"/>
            </a:endParaRPr>
          </a:p>
        </p:txBody>
      </p:sp>
      <p:sp>
        <p:nvSpPr>
          <p:cNvPr id="17" name="Rectangle 9"/>
          <p:cNvSpPr>
            <a:spLocks noChangeArrowheads="1"/>
          </p:cNvSpPr>
          <p:nvPr/>
        </p:nvSpPr>
        <p:spPr bwMode="auto">
          <a:xfrm>
            <a:off x="6177453" y="3505199"/>
            <a:ext cx="408892" cy="951537"/>
          </a:xfrm>
          <a:prstGeom prst="rect">
            <a:avLst/>
          </a:prstGeom>
          <a:solidFill>
            <a:srgbClr val="00B0F0">
              <a:alpha val="50195"/>
            </a:srgbClr>
          </a:solidFill>
          <a:ln w="9525">
            <a:noFill/>
            <a:miter lim="800000"/>
            <a:headEnd/>
            <a:tailEnd/>
          </a:ln>
        </p:spPr>
        <p:txBody>
          <a:bodyPr wrap="none" anchor="ctr"/>
          <a:lstStyle/>
          <a:p>
            <a:endParaRPr lang="en-US" altLang="en-US"/>
          </a:p>
        </p:txBody>
      </p:sp>
      <p:sp>
        <p:nvSpPr>
          <p:cNvPr id="18" name="Rectangle 9"/>
          <p:cNvSpPr>
            <a:spLocks noChangeArrowheads="1"/>
          </p:cNvSpPr>
          <p:nvPr/>
        </p:nvSpPr>
        <p:spPr bwMode="auto">
          <a:xfrm>
            <a:off x="6605074" y="3977079"/>
            <a:ext cx="408892" cy="479657"/>
          </a:xfrm>
          <a:prstGeom prst="rect">
            <a:avLst/>
          </a:prstGeom>
          <a:solidFill>
            <a:srgbClr val="00B0F0">
              <a:alpha val="50195"/>
            </a:srgbClr>
          </a:solidFill>
          <a:ln w="9525">
            <a:noFill/>
            <a:miter lim="800000"/>
            <a:headEnd/>
            <a:tailEnd/>
          </a:ln>
        </p:spPr>
        <p:txBody>
          <a:bodyPr wrap="none" anchor="ctr"/>
          <a:lstStyle/>
          <a:p>
            <a:endParaRPr lang="en-US" altLang="en-US"/>
          </a:p>
        </p:txBody>
      </p:sp>
      <p:sp>
        <p:nvSpPr>
          <p:cNvPr id="19" name="Rectangle 9"/>
          <p:cNvSpPr>
            <a:spLocks noChangeArrowheads="1"/>
          </p:cNvSpPr>
          <p:nvPr/>
        </p:nvSpPr>
        <p:spPr bwMode="auto">
          <a:xfrm>
            <a:off x="7025010" y="4458703"/>
            <a:ext cx="408892" cy="479657"/>
          </a:xfrm>
          <a:prstGeom prst="rect">
            <a:avLst/>
          </a:prstGeom>
          <a:solidFill>
            <a:srgbClr val="00B0F0">
              <a:alpha val="50195"/>
            </a:srgbClr>
          </a:solidFill>
          <a:ln w="9525">
            <a:noFill/>
            <a:miter lim="800000"/>
            <a:headEnd/>
            <a:tailEnd/>
          </a:ln>
        </p:spPr>
        <p:txBody>
          <a:bodyPr wrap="none" anchor="ctr"/>
          <a:lstStyle/>
          <a:p>
            <a:endParaRPr lang="en-US" altLang="en-US"/>
          </a:p>
        </p:txBody>
      </p:sp>
      <p:sp>
        <p:nvSpPr>
          <p:cNvPr id="8195" name="Text Box 9"/>
          <p:cNvSpPr txBox="1">
            <a:spLocks noChangeArrowheads="1"/>
          </p:cNvSpPr>
          <p:nvPr/>
        </p:nvSpPr>
        <p:spPr bwMode="auto">
          <a:xfrm>
            <a:off x="2212318" y="596900"/>
            <a:ext cx="3792895" cy="2708434"/>
          </a:xfrm>
          <a:prstGeom prst="rect">
            <a:avLst/>
          </a:prstGeom>
          <a:noFill/>
          <a:ln w="9525">
            <a:noFill/>
            <a:miter lim="800000"/>
            <a:headEnd/>
            <a:tailEnd/>
          </a:ln>
        </p:spPr>
        <p:txBody>
          <a:bodyPr wrap="square">
            <a:spAutoFit/>
          </a:bodyPr>
          <a:lstStyle/>
          <a:p>
            <a:pPr>
              <a:spcBef>
                <a:spcPts val="600"/>
              </a:spcBef>
            </a:pPr>
            <a:r>
              <a:rPr lang="en-US" altLang="en-US" sz="2000" b="1" dirty="0" smtClean="0">
                <a:latin typeface="Helvetica" pitchFamily="34" charset="0"/>
              </a:rPr>
              <a:t>Element	</a:t>
            </a:r>
            <a:r>
              <a:rPr lang="en-US" altLang="en-US" sz="2000" b="1" dirty="0" err="1" smtClean="0">
                <a:latin typeface="Helvetica" pitchFamily="34" charset="0"/>
              </a:rPr>
              <a:t>m.p</a:t>
            </a:r>
            <a:r>
              <a:rPr lang="en-US" altLang="en-US" sz="2000" b="1" dirty="0" smtClean="0">
                <a:latin typeface="Helvetica" pitchFamily="34" charset="0"/>
              </a:rPr>
              <a:t>. (°C)</a:t>
            </a:r>
          </a:p>
          <a:p>
            <a:pPr>
              <a:spcBef>
                <a:spcPts val="600"/>
              </a:spcBef>
            </a:pPr>
            <a:r>
              <a:rPr lang="en-US" altLang="en-US" sz="2000" dirty="0" smtClean="0">
                <a:latin typeface="Helvetica" pitchFamily="34" charset="0"/>
              </a:rPr>
              <a:t>Ga</a:t>
            </a:r>
            <a:r>
              <a:rPr lang="en-US" altLang="en-US" sz="2000" dirty="0">
                <a:latin typeface="Helvetica" pitchFamily="34" charset="0"/>
              </a:rPr>
              <a:t>	</a:t>
            </a:r>
            <a:r>
              <a:rPr lang="en-US" altLang="en-US" sz="2000" dirty="0" smtClean="0">
                <a:latin typeface="Helvetica" pitchFamily="34" charset="0"/>
              </a:rPr>
              <a:t>	29.8</a:t>
            </a:r>
          </a:p>
          <a:p>
            <a:pPr>
              <a:spcBef>
                <a:spcPts val="600"/>
              </a:spcBef>
            </a:pPr>
            <a:r>
              <a:rPr lang="en-US" altLang="en-US" sz="2000" dirty="0" smtClean="0">
                <a:latin typeface="Helvetica" pitchFamily="34" charset="0"/>
              </a:rPr>
              <a:t>S		115	</a:t>
            </a:r>
          </a:p>
          <a:p>
            <a:pPr>
              <a:spcBef>
                <a:spcPts val="600"/>
              </a:spcBef>
            </a:pPr>
            <a:r>
              <a:rPr lang="en-US" altLang="en-US" sz="2000" dirty="0" smtClean="0">
                <a:latin typeface="Helvetica" pitchFamily="34" charset="0"/>
              </a:rPr>
              <a:t>In		157</a:t>
            </a:r>
          </a:p>
          <a:p>
            <a:pPr>
              <a:spcBef>
                <a:spcPts val="600"/>
              </a:spcBef>
            </a:pPr>
            <a:r>
              <a:rPr lang="en-US" altLang="en-US" sz="2000" dirty="0" smtClean="0">
                <a:latin typeface="Helvetica" pitchFamily="34" charset="0"/>
              </a:rPr>
              <a:t>Sn		232</a:t>
            </a:r>
            <a:endParaRPr lang="en-US" altLang="en-US" sz="2000" dirty="0">
              <a:latin typeface="Helvetica" pitchFamily="34" charset="0"/>
            </a:endParaRPr>
          </a:p>
          <a:p>
            <a:pPr>
              <a:spcBef>
                <a:spcPts val="600"/>
              </a:spcBef>
            </a:pPr>
            <a:r>
              <a:rPr lang="en-US" altLang="en-US" sz="2000" dirty="0" smtClean="0">
                <a:latin typeface="Helvetica" pitchFamily="34" charset="0"/>
              </a:rPr>
              <a:t>Bi		271</a:t>
            </a:r>
          </a:p>
          <a:p>
            <a:pPr>
              <a:spcBef>
                <a:spcPts val="600"/>
              </a:spcBef>
            </a:pPr>
            <a:r>
              <a:rPr lang="en-US" altLang="en-US" sz="2000" dirty="0" smtClean="0">
                <a:latin typeface="Helvetica" pitchFamily="34" charset="0"/>
              </a:rPr>
              <a:t>Zn		419</a:t>
            </a:r>
            <a:endParaRPr lang="en-US" altLang="en-US" sz="2000" dirty="0">
              <a:latin typeface="Helvetica" pitchFamily="34" charset="0"/>
            </a:endParaRPr>
          </a:p>
        </p:txBody>
      </p:sp>
      <p:sp>
        <p:nvSpPr>
          <p:cNvPr id="20" name="Rectangle 9"/>
          <p:cNvSpPr>
            <a:spLocks noChangeArrowheads="1"/>
          </p:cNvSpPr>
          <p:nvPr/>
        </p:nvSpPr>
        <p:spPr bwMode="auto">
          <a:xfrm>
            <a:off x="7433902" y="3033600"/>
            <a:ext cx="408892" cy="479657"/>
          </a:xfrm>
          <a:prstGeom prst="rect">
            <a:avLst/>
          </a:prstGeom>
          <a:solidFill>
            <a:srgbClr val="FFFF00">
              <a:alpha val="50195"/>
            </a:srgbClr>
          </a:solidFill>
          <a:ln w="9525">
            <a:noFill/>
            <a:miter lim="800000"/>
            <a:headEnd/>
            <a:tailEnd/>
          </a:ln>
        </p:spPr>
        <p:txBody>
          <a:bodyPr wrap="none" anchor="ctr"/>
          <a:lstStyle/>
          <a:p>
            <a:endParaRPr lang="en-US" altLang="en-US"/>
          </a:p>
        </p:txBody>
      </p:sp>
      <p:sp>
        <p:nvSpPr>
          <p:cNvPr id="9" name="Rectangle 9"/>
          <p:cNvSpPr>
            <a:spLocks noChangeArrowheads="1"/>
          </p:cNvSpPr>
          <p:nvPr/>
        </p:nvSpPr>
        <p:spPr bwMode="auto">
          <a:xfrm>
            <a:off x="5757517" y="3506947"/>
            <a:ext cx="408892" cy="479657"/>
          </a:xfrm>
          <a:prstGeom prst="rect">
            <a:avLst/>
          </a:prstGeom>
          <a:solidFill>
            <a:srgbClr val="00B0F0">
              <a:alpha val="50195"/>
            </a:srgbClr>
          </a:solidFill>
          <a:ln w="9525">
            <a:noFill/>
            <a:miter lim="800000"/>
            <a:headEnd/>
            <a:tailEnd/>
          </a:ln>
        </p:spPr>
        <p:txBody>
          <a:bodyPr wrap="none" anchor="ctr"/>
          <a:lstStyle/>
          <a:p>
            <a:endParaRPr lang="en-US" altLang="en-US"/>
          </a:p>
        </p:txBody>
      </p:sp>
    </p:spTree>
    <p:extLst>
      <p:ext uri="{BB962C8B-B14F-4D97-AF65-F5344CB8AC3E}">
        <p14:creationId xmlns:p14="http://schemas.microsoft.com/office/powerpoint/2010/main" val="170493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398838" y="0"/>
            <a:ext cx="2743059" cy="523220"/>
          </a:xfrm>
          <a:prstGeom prst="rect">
            <a:avLst/>
          </a:prstGeom>
          <a:noFill/>
          <a:ln w="9525">
            <a:noFill/>
            <a:miter lim="800000"/>
            <a:headEnd/>
            <a:tailEnd/>
          </a:ln>
        </p:spPr>
        <p:txBody>
          <a:bodyPr wrap="none">
            <a:spAutoFit/>
          </a:bodyPr>
          <a:lstStyle/>
          <a:p>
            <a:r>
              <a:rPr lang="en-US" altLang="en-US" sz="2800" b="1" dirty="0" smtClean="0">
                <a:latin typeface="Helvetica" pitchFamily="34" charset="0"/>
              </a:rPr>
              <a:t>Flux Reactions</a:t>
            </a:r>
            <a:endParaRPr lang="en-US" altLang="en-US" sz="2800" b="1" dirty="0">
              <a:latin typeface="Helvetica" pitchFamily="34" charset="0"/>
            </a:endParaRPr>
          </a:p>
        </p:txBody>
      </p:sp>
      <p:sp>
        <p:nvSpPr>
          <p:cNvPr id="6147" name="Text Box 4"/>
          <p:cNvSpPr txBox="1">
            <a:spLocks noChangeArrowheads="1"/>
          </p:cNvSpPr>
          <p:nvPr/>
        </p:nvSpPr>
        <p:spPr bwMode="auto">
          <a:xfrm>
            <a:off x="219075" y="635000"/>
            <a:ext cx="8204200" cy="4008790"/>
          </a:xfrm>
          <a:prstGeom prst="rect">
            <a:avLst/>
          </a:prstGeom>
          <a:noFill/>
          <a:ln w="9525">
            <a:noFill/>
            <a:miter lim="800000"/>
            <a:headEnd/>
            <a:tailEnd/>
          </a:ln>
        </p:spPr>
        <p:txBody>
          <a:bodyPr>
            <a:spAutoFit/>
          </a:bodyPr>
          <a:lstStyle/>
          <a:p>
            <a:pPr>
              <a:spcBef>
                <a:spcPct val="50000"/>
              </a:spcBef>
            </a:pPr>
            <a:r>
              <a:rPr lang="en-US" altLang="en-US" sz="2000" b="1" dirty="0">
                <a:solidFill>
                  <a:srgbClr val="0000FF"/>
                </a:solidFill>
                <a:latin typeface="Arial" charset="0"/>
              </a:rPr>
              <a:t>Flux synthesis advantages:</a:t>
            </a:r>
            <a:endParaRPr lang="en-US" altLang="en-US" sz="2000" dirty="0">
              <a:latin typeface="Arial" charset="0"/>
            </a:endParaRPr>
          </a:p>
          <a:p>
            <a:pPr>
              <a:spcBef>
                <a:spcPct val="50000"/>
              </a:spcBef>
              <a:buFontTx/>
              <a:buChar char="•"/>
            </a:pPr>
            <a:r>
              <a:rPr lang="en-US" altLang="en-US" sz="1900" dirty="0">
                <a:latin typeface="Arial" charset="0"/>
              </a:rPr>
              <a:t>  Low temperatures--kinetic/metastable products</a:t>
            </a:r>
          </a:p>
          <a:p>
            <a:pPr>
              <a:spcBef>
                <a:spcPct val="50000"/>
              </a:spcBef>
              <a:buFontTx/>
              <a:buChar char="•"/>
            </a:pPr>
            <a:r>
              <a:rPr lang="en-US" altLang="en-US" sz="1900" dirty="0">
                <a:latin typeface="Arial" charset="0"/>
              </a:rPr>
              <a:t>  Liquid state reaction--crystal growth</a:t>
            </a:r>
          </a:p>
          <a:p>
            <a:pPr>
              <a:spcBef>
                <a:spcPct val="50000"/>
              </a:spcBef>
              <a:buFontTx/>
              <a:buChar char="•"/>
            </a:pPr>
            <a:r>
              <a:rPr lang="en-US" altLang="en-US" sz="1900" dirty="0">
                <a:latin typeface="Arial" charset="0"/>
              </a:rPr>
              <a:t>  Exploratory synthesis:  allows reactants to find product with local energy minimum structure</a:t>
            </a:r>
          </a:p>
          <a:p>
            <a:pPr>
              <a:spcBef>
                <a:spcPct val="50000"/>
              </a:spcBef>
            </a:pPr>
            <a:endParaRPr lang="en-US" altLang="en-US" sz="1900" dirty="0">
              <a:latin typeface="Arial" charset="0"/>
            </a:endParaRPr>
          </a:p>
          <a:p>
            <a:pPr>
              <a:spcAft>
                <a:spcPts val="600"/>
              </a:spcAft>
            </a:pPr>
            <a:r>
              <a:rPr lang="en-US" altLang="en-US" sz="2000" b="1" dirty="0">
                <a:solidFill>
                  <a:srgbClr val="0000FF"/>
                </a:solidFill>
                <a:latin typeface="Arial" charset="0"/>
              </a:rPr>
              <a:t>Mixed fluxes:</a:t>
            </a:r>
          </a:p>
          <a:p>
            <a:pPr>
              <a:spcAft>
                <a:spcPts val="600"/>
              </a:spcAft>
              <a:buFontTx/>
              <a:buChar char="•"/>
            </a:pPr>
            <a:r>
              <a:rPr lang="en-US" altLang="en-US" sz="1900" dirty="0">
                <a:latin typeface="Arial" charset="0"/>
              </a:rPr>
              <a:t>  Lowered melting points </a:t>
            </a:r>
            <a:endParaRPr lang="en-US" altLang="en-US" sz="1900" dirty="0" smtClean="0">
              <a:latin typeface="Arial" charset="0"/>
            </a:endParaRPr>
          </a:p>
          <a:p>
            <a:pPr>
              <a:spcAft>
                <a:spcPts val="600"/>
              </a:spcAft>
              <a:buFontTx/>
              <a:buChar char="•"/>
            </a:pPr>
            <a:r>
              <a:rPr lang="en-US" altLang="en-US" sz="1900" dirty="0"/>
              <a:t> </a:t>
            </a:r>
            <a:r>
              <a:rPr lang="en-US" altLang="en-US" sz="1900" dirty="0" smtClean="0"/>
              <a:t> </a:t>
            </a:r>
            <a:r>
              <a:rPr lang="en-US" altLang="en-US" sz="1900" dirty="0" smtClean="0">
                <a:latin typeface="Arial" charset="0"/>
              </a:rPr>
              <a:t>Can </a:t>
            </a:r>
            <a:r>
              <a:rPr lang="en-US" altLang="en-US" sz="1900" dirty="0">
                <a:latin typeface="Arial" charset="0"/>
              </a:rPr>
              <a:t>dissolve wider range of reactants</a:t>
            </a:r>
          </a:p>
          <a:p>
            <a:pPr>
              <a:spcBef>
                <a:spcPct val="50000"/>
              </a:spcBef>
            </a:pPr>
            <a:endParaRPr lang="en-US" altLang="en-US" sz="1900" dirty="0">
              <a:latin typeface="Arial" charset="0"/>
            </a:endParaRPr>
          </a:p>
        </p:txBody>
      </p:sp>
      <p:pic>
        <p:nvPicPr>
          <p:cNvPr id="6148" name="Picture 4" descr="LAFEALBI.BMP"/>
          <p:cNvPicPr>
            <a:picLocks noChangeAspect="1"/>
          </p:cNvPicPr>
          <p:nvPr/>
        </p:nvPicPr>
        <p:blipFill>
          <a:blip r:embed="rId2" cstate="print"/>
          <a:srcRect t="1852" r="8334"/>
          <a:stretch>
            <a:fillRect/>
          </a:stretch>
        </p:blipFill>
        <p:spPr bwMode="auto">
          <a:xfrm>
            <a:off x="5962650" y="4316413"/>
            <a:ext cx="3181350" cy="2555875"/>
          </a:xfrm>
          <a:prstGeom prst="rect">
            <a:avLst/>
          </a:prstGeom>
          <a:noFill/>
          <a:ln w="9525">
            <a:noFill/>
            <a:miter lim="800000"/>
            <a:headEnd/>
            <a:tailEnd/>
          </a:ln>
        </p:spPr>
      </p:pic>
      <p:pic>
        <p:nvPicPr>
          <p:cNvPr id="6149" name="Picture 4" descr="LAFESNC1.BMP"/>
          <p:cNvPicPr>
            <a:picLocks noChangeAspect="1" noChangeArrowheads="1"/>
          </p:cNvPicPr>
          <p:nvPr/>
        </p:nvPicPr>
        <p:blipFill>
          <a:blip r:embed="rId3" cstate="print"/>
          <a:srcRect l="6549" t="5821" r="6549"/>
          <a:stretch>
            <a:fillRect/>
          </a:stretch>
        </p:blipFill>
        <p:spPr bwMode="auto">
          <a:xfrm>
            <a:off x="0" y="4306888"/>
            <a:ext cx="3171825" cy="2614612"/>
          </a:xfrm>
          <a:prstGeom prst="rect">
            <a:avLst/>
          </a:prstGeom>
          <a:noFill/>
          <a:ln w="9525">
            <a:noFill/>
            <a:miter lim="800000"/>
            <a:headEnd/>
            <a:tailEnd/>
          </a:ln>
        </p:spPr>
      </p:pic>
    </p:spTree>
    <p:extLst>
      <p:ext uri="{BB962C8B-B14F-4D97-AF65-F5344CB8AC3E}">
        <p14:creationId xmlns:p14="http://schemas.microsoft.com/office/powerpoint/2010/main" val="3913393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5"/>
          <p:cNvSpPr>
            <a:spLocks noChangeShapeType="1"/>
          </p:cNvSpPr>
          <p:nvPr/>
        </p:nvSpPr>
        <p:spPr bwMode="auto">
          <a:xfrm>
            <a:off x="400050" y="2852738"/>
            <a:ext cx="0" cy="3505200"/>
          </a:xfrm>
          <a:prstGeom prst="line">
            <a:avLst/>
          </a:prstGeom>
          <a:noFill/>
          <a:ln w="9525">
            <a:solidFill>
              <a:schemeClr val="tx1"/>
            </a:solidFill>
            <a:round/>
            <a:headEnd/>
            <a:tailEnd/>
          </a:ln>
        </p:spPr>
        <p:txBody>
          <a:bodyPr wrap="none" anchor="ctr"/>
          <a:lstStyle/>
          <a:p>
            <a:endParaRPr lang="en-US"/>
          </a:p>
        </p:txBody>
      </p:sp>
      <p:sp>
        <p:nvSpPr>
          <p:cNvPr id="7171" name="Line 6"/>
          <p:cNvSpPr>
            <a:spLocks noChangeShapeType="1"/>
          </p:cNvSpPr>
          <p:nvPr/>
        </p:nvSpPr>
        <p:spPr bwMode="auto">
          <a:xfrm>
            <a:off x="933450" y="2852738"/>
            <a:ext cx="0" cy="3581400"/>
          </a:xfrm>
          <a:prstGeom prst="line">
            <a:avLst/>
          </a:prstGeom>
          <a:noFill/>
          <a:ln w="9525">
            <a:solidFill>
              <a:schemeClr val="tx1"/>
            </a:solidFill>
            <a:round/>
            <a:headEnd/>
            <a:tailEnd/>
          </a:ln>
        </p:spPr>
        <p:txBody>
          <a:bodyPr wrap="none" anchor="ctr"/>
          <a:lstStyle/>
          <a:p>
            <a:endParaRPr lang="en-US"/>
          </a:p>
        </p:txBody>
      </p:sp>
      <p:sp>
        <p:nvSpPr>
          <p:cNvPr id="7172" name="Freeform 7"/>
          <p:cNvSpPr>
            <a:spLocks/>
          </p:cNvSpPr>
          <p:nvPr/>
        </p:nvSpPr>
        <p:spPr bwMode="auto">
          <a:xfrm>
            <a:off x="400050" y="6357938"/>
            <a:ext cx="533400" cy="241300"/>
          </a:xfrm>
          <a:custGeom>
            <a:avLst/>
            <a:gdLst>
              <a:gd name="T0" fmla="*/ 0 w 336"/>
              <a:gd name="T1" fmla="*/ 0 h 152"/>
              <a:gd name="T2" fmla="*/ 2147483646 w 336"/>
              <a:gd name="T3" fmla="*/ 2147483646 h 152"/>
              <a:gd name="T4" fmla="*/ 2147483646 w 336"/>
              <a:gd name="T5" fmla="*/ 2147483646 h 152"/>
              <a:gd name="T6" fmla="*/ 2147483646 w 336"/>
              <a:gd name="T7" fmla="*/ 2147483646 h 152"/>
              <a:gd name="T8" fmla="*/ 0 60000 65536"/>
              <a:gd name="T9" fmla="*/ 0 60000 65536"/>
              <a:gd name="T10" fmla="*/ 0 60000 65536"/>
              <a:gd name="T11" fmla="*/ 0 60000 65536"/>
              <a:gd name="T12" fmla="*/ 0 w 336"/>
              <a:gd name="T13" fmla="*/ 0 h 152"/>
              <a:gd name="T14" fmla="*/ 336 w 336"/>
              <a:gd name="T15" fmla="*/ 152 h 152"/>
            </a:gdLst>
            <a:ahLst/>
            <a:cxnLst>
              <a:cxn ang="T8">
                <a:pos x="T0" y="T1"/>
              </a:cxn>
              <a:cxn ang="T9">
                <a:pos x="T2" y="T3"/>
              </a:cxn>
              <a:cxn ang="T10">
                <a:pos x="T4" y="T5"/>
              </a:cxn>
              <a:cxn ang="T11">
                <a:pos x="T6" y="T7"/>
              </a:cxn>
            </a:cxnLst>
            <a:rect l="T12" t="T13" r="T14" b="T15"/>
            <a:pathLst>
              <a:path w="336" h="152">
                <a:moveTo>
                  <a:pt x="0" y="0"/>
                </a:moveTo>
                <a:cubicBezTo>
                  <a:pt x="8" y="36"/>
                  <a:pt x="16" y="72"/>
                  <a:pt x="48" y="96"/>
                </a:cubicBezTo>
                <a:cubicBezTo>
                  <a:pt x="80" y="120"/>
                  <a:pt x="144" y="152"/>
                  <a:pt x="192" y="144"/>
                </a:cubicBezTo>
                <a:cubicBezTo>
                  <a:pt x="240" y="136"/>
                  <a:pt x="312" y="72"/>
                  <a:pt x="336" y="48"/>
                </a:cubicBezTo>
              </a:path>
            </a:pathLst>
          </a:custGeom>
          <a:noFill/>
          <a:ln w="9525">
            <a:solidFill>
              <a:schemeClr val="tx1"/>
            </a:solidFill>
            <a:round/>
            <a:headEnd/>
            <a:tailEnd/>
          </a:ln>
        </p:spPr>
        <p:txBody>
          <a:bodyPr wrap="none" anchor="ctr"/>
          <a:lstStyle/>
          <a:p>
            <a:endParaRPr lang="en-US"/>
          </a:p>
        </p:txBody>
      </p:sp>
      <p:sp>
        <p:nvSpPr>
          <p:cNvPr id="7173" name="Freeform 8"/>
          <p:cNvSpPr>
            <a:spLocks/>
          </p:cNvSpPr>
          <p:nvPr/>
        </p:nvSpPr>
        <p:spPr bwMode="auto">
          <a:xfrm flipV="1">
            <a:off x="400050" y="2547938"/>
            <a:ext cx="533400" cy="381000"/>
          </a:xfrm>
          <a:custGeom>
            <a:avLst/>
            <a:gdLst>
              <a:gd name="T0" fmla="*/ 0 w 336"/>
              <a:gd name="T1" fmla="*/ 0 h 152"/>
              <a:gd name="T2" fmla="*/ 2147483646 w 336"/>
              <a:gd name="T3" fmla="*/ 2147483646 h 152"/>
              <a:gd name="T4" fmla="*/ 2147483646 w 336"/>
              <a:gd name="T5" fmla="*/ 2147483646 h 152"/>
              <a:gd name="T6" fmla="*/ 2147483646 w 336"/>
              <a:gd name="T7" fmla="*/ 2147483646 h 152"/>
              <a:gd name="T8" fmla="*/ 0 60000 65536"/>
              <a:gd name="T9" fmla="*/ 0 60000 65536"/>
              <a:gd name="T10" fmla="*/ 0 60000 65536"/>
              <a:gd name="T11" fmla="*/ 0 60000 65536"/>
              <a:gd name="T12" fmla="*/ 0 w 336"/>
              <a:gd name="T13" fmla="*/ 0 h 152"/>
              <a:gd name="T14" fmla="*/ 336 w 336"/>
              <a:gd name="T15" fmla="*/ 152 h 152"/>
            </a:gdLst>
            <a:ahLst/>
            <a:cxnLst>
              <a:cxn ang="T8">
                <a:pos x="T0" y="T1"/>
              </a:cxn>
              <a:cxn ang="T9">
                <a:pos x="T2" y="T3"/>
              </a:cxn>
              <a:cxn ang="T10">
                <a:pos x="T4" y="T5"/>
              </a:cxn>
              <a:cxn ang="T11">
                <a:pos x="T6" y="T7"/>
              </a:cxn>
            </a:cxnLst>
            <a:rect l="T12" t="T13" r="T14" b="T15"/>
            <a:pathLst>
              <a:path w="336" h="152">
                <a:moveTo>
                  <a:pt x="0" y="0"/>
                </a:moveTo>
                <a:cubicBezTo>
                  <a:pt x="8" y="36"/>
                  <a:pt x="16" y="72"/>
                  <a:pt x="48" y="96"/>
                </a:cubicBezTo>
                <a:cubicBezTo>
                  <a:pt x="80" y="120"/>
                  <a:pt x="144" y="152"/>
                  <a:pt x="192" y="144"/>
                </a:cubicBezTo>
                <a:cubicBezTo>
                  <a:pt x="240" y="136"/>
                  <a:pt x="312" y="72"/>
                  <a:pt x="336" y="48"/>
                </a:cubicBezTo>
              </a:path>
            </a:pathLst>
          </a:custGeom>
          <a:noFill/>
          <a:ln w="9525">
            <a:solidFill>
              <a:schemeClr val="tx1"/>
            </a:solidFill>
            <a:round/>
            <a:headEnd/>
            <a:tailEnd/>
          </a:ln>
        </p:spPr>
        <p:txBody>
          <a:bodyPr wrap="none" anchor="ctr"/>
          <a:lstStyle/>
          <a:p>
            <a:endParaRPr lang="en-US"/>
          </a:p>
        </p:txBody>
      </p:sp>
      <p:sp>
        <p:nvSpPr>
          <p:cNvPr id="7175" name="Text Box 17"/>
          <p:cNvSpPr txBox="1">
            <a:spLocks noChangeArrowheads="1"/>
          </p:cNvSpPr>
          <p:nvPr/>
        </p:nvSpPr>
        <p:spPr bwMode="auto">
          <a:xfrm>
            <a:off x="1047750" y="2651125"/>
            <a:ext cx="1524000" cy="366713"/>
          </a:xfrm>
          <a:prstGeom prst="rect">
            <a:avLst/>
          </a:prstGeom>
          <a:noFill/>
          <a:ln w="9525">
            <a:noFill/>
            <a:miter lim="800000"/>
            <a:headEnd/>
            <a:tailEnd/>
          </a:ln>
        </p:spPr>
        <p:txBody>
          <a:bodyPr>
            <a:spAutoFit/>
          </a:bodyPr>
          <a:lstStyle/>
          <a:p>
            <a:pPr>
              <a:spcBef>
                <a:spcPct val="50000"/>
              </a:spcBef>
            </a:pPr>
            <a:r>
              <a:rPr lang="en-US" altLang="en-US" sz="1800">
                <a:latin typeface="Helvetica" pitchFamily="34" charset="0"/>
              </a:rPr>
              <a:t>Quartz tube</a:t>
            </a:r>
            <a:endParaRPr lang="en-US" altLang="en-US">
              <a:latin typeface="Helvetica" pitchFamily="34" charset="0"/>
            </a:endParaRPr>
          </a:p>
        </p:txBody>
      </p:sp>
      <p:sp>
        <p:nvSpPr>
          <p:cNvPr id="7176" name="Text Box 19"/>
          <p:cNvSpPr txBox="1">
            <a:spLocks noChangeArrowheads="1"/>
          </p:cNvSpPr>
          <p:nvPr/>
        </p:nvSpPr>
        <p:spPr bwMode="auto">
          <a:xfrm>
            <a:off x="1297180" y="5724307"/>
            <a:ext cx="1590675" cy="646331"/>
          </a:xfrm>
          <a:prstGeom prst="rect">
            <a:avLst/>
          </a:prstGeom>
          <a:noFill/>
          <a:ln w="9525">
            <a:noFill/>
            <a:miter lim="800000"/>
            <a:headEnd/>
            <a:tailEnd/>
          </a:ln>
        </p:spPr>
        <p:txBody>
          <a:bodyPr>
            <a:spAutoFit/>
          </a:bodyPr>
          <a:lstStyle/>
          <a:p>
            <a:pPr>
              <a:spcBef>
                <a:spcPct val="50000"/>
              </a:spcBef>
            </a:pPr>
            <a:r>
              <a:rPr lang="en-US" altLang="en-US" sz="1800" dirty="0" smtClean="0">
                <a:latin typeface="Helvetica" pitchFamily="34" charset="0"/>
              </a:rPr>
              <a:t>Reactants and flux</a:t>
            </a:r>
            <a:endParaRPr lang="en-US" altLang="en-US" dirty="0">
              <a:latin typeface="Helvetica" pitchFamily="34" charset="0"/>
            </a:endParaRPr>
          </a:p>
        </p:txBody>
      </p:sp>
      <p:sp>
        <p:nvSpPr>
          <p:cNvPr id="7177" name="Text Box 20"/>
          <p:cNvSpPr txBox="1">
            <a:spLocks noChangeArrowheads="1"/>
          </p:cNvSpPr>
          <p:nvPr/>
        </p:nvSpPr>
        <p:spPr bwMode="auto">
          <a:xfrm>
            <a:off x="1203325" y="3841750"/>
            <a:ext cx="1905000" cy="915988"/>
          </a:xfrm>
          <a:prstGeom prst="rect">
            <a:avLst/>
          </a:prstGeom>
          <a:noFill/>
          <a:ln w="9525">
            <a:noFill/>
            <a:miter lim="800000"/>
            <a:headEnd/>
            <a:tailEnd/>
          </a:ln>
        </p:spPr>
        <p:txBody>
          <a:bodyPr>
            <a:spAutoFit/>
          </a:bodyPr>
          <a:lstStyle/>
          <a:p>
            <a:pPr>
              <a:spcBef>
                <a:spcPct val="50000"/>
              </a:spcBef>
            </a:pPr>
            <a:r>
              <a:rPr lang="en-US" altLang="en-US" sz="1800">
                <a:latin typeface="Helvetica" pitchFamily="34" charset="0"/>
              </a:rPr>
              <a:t>Quartz wool for separation of product from flux</a:t>
            </a:r>
            <a:endParaRPr lang="en-US" altLang="en-US">
              <a:latin typeface="Helvetica" pitchFamily="34" charset="0"/>
            </a:endParaRPr>
          </a:p>
        </p:txBody>
      </p:sp>
      <p:sp>
        <p:nvSpPr>
          <p:cNvPr id="7178" name="Line 21"/>
          <p:cNvSpPr>
            <a:spLocks noChangeShapeType="1"/>
          </p:cNvSpPr>
          <p:nvPr/>
        </p:nvSpPr>
        <p:spPr bwMode="auto">
          <a:xfrm flipH="1">
            <a:off x="855663" y="4630738"/>
            <a:ext cx="484187" cy="217487"/>
          </a:xfrm>
          <a:prstGeom prst="line">
            <a:avLst/>
          </a:prstGeom>
          <a:noFill/>
          <a:ln w="9525">
            <a:solidFill>
              <a:srgbClr val="FF0000"/>
            </a:solidFill>
            <a:round/>
            <a:headEnd/>
            <a:tailEnd type="triangle" w="lg" len="lg"/>
          </a:ln>
        </p:spPr>
        <p:txBody>
          <a:bodyPr wrap="none" anchor="ctr"/>
          <a:lstStyle/>
          <a:p>
            <a:endParaRPr lang="en-US"/>
          </a:p>
        </p:txBody>
      </p:sp>
      <p:sp>
        <p:nvSpPr>
          <p:cNvPr id="7179" name="Text Box 33"/>
          <p:cNvSpPr txBox="1">
            <a:spLocks noChangeArrowheads="1"/>
          </p:cNvSpPr>
          <p:nvPr/>
        </p:nvSpPr>
        <p:spPr bwMode="auto">
          <a:xfrm>
            <a:off x="1511300" y="22225"/>
            <a:ext cx="6324600" cy="522288"/>
          </a:xfrm>
          <a:prstGeom prst="rect">
            <a:avLst/>
          </a:prstGeom>
          <a:noFill/>
          <a:ln w="9525">
            <a:noFill/>
            <a:miter lim="800000"/>
            <a:headEnd/>
            <a:tailEnd/>
          </a:ln>
        </p:spPr>
        <p:txBody>
          <a:bodyPr>
            <a:spAutoFit/>
          </a:bodyPr>
          <a:lstStyle/>
          <a:p>
            <a:pPr algn="ctr">
              <a:spcBef>
                <a:spcPct val="50000"/>
              </a:spcBef>
            </a:pPr>
            <a:r>
              <a:rPr lang="en-US" altLang="en-US" sz="2800" b="1" dirty="0" smtClean="0">
                <a:latin typeface="Helvetica" pitchFamily="34" charset="0"/>
              </a:rPr>
              <a:t>Flux Synthesis</a:t>
            </a:r>
            <a:endParaRPr lang="en-US" altLang="en-US" sz="2800" b="1" dirty="0">
              <a:latin typeface="Helvetica" pitchFamily="34" charset="0"/>
            </a:endParaRPr>
          </a:p>
        </p:txBody>
      </p:sp>
      <p:sp>
        <p:nvSpPr>
          <p:cNvPr id="7180" name="Text Box 34"/>
          <p:cNvSpPr txBox="1">
            <a:spLocks noChangeArrowheads="1"/>
          </p:cNvSpPr>
          <p:nvPr/>
        </p:nvSpPr>
        <p:spPr bwMode="auto">
          <a:xfrm>
            <a:off x="317500" y="685800"/>
            <a:ext cx="8572500" cy="1323975"/>
          </a:xfrm>
          <a:prstGeom prst="rect">
            <a:avLst/>
          </a:prstGeom>
          <a:noFill/>
          <a:ln w="9525">
            <a:noFill/>
            <a:miter lim="800000"/>
            <a:headEnd/>
            <a:tailEnd/>
          </a:ln>
        </p:spPr>
        <p:txBody>
          <a:bodyPr>
            <a:spAutoFit/>
          </a:bodyPr>
          <a:lstStyle/>
          <a:p>
            <a:pPr>
              <a:spcBef>
                <a:spcPct val="50000"/>
              </a:spcBef>
            </a:pPr>
            <a:r>
              <a:rPr lang="en-US" altLang="en-US" sz="2000" dirty="0">
                <a:latin typeface="Arial" charset="0"/>
              </a:rPr>
              <a:t>Combine reactants, add excess amount of suitable </a:t>
            </a:r>
            <a:r>
              <a:rPr lang="en-US" altLang="en-US" sz="2000" dirty="0" smtClean="0">
                <a:latin typeface="Arial" charset="0"/>
              </a:rPr>
              <a:t>flux</a:t>
            </a:r>
            <a:endParaRPr lang="en-US" altLang="en-US" sz="2000" dirty="0">
              <a:latin typeface="Arial" charset="0"/>
            </a:endParaRPr>
          </a:p>
          <a:p>
            <a:pPr>
              <a:spcBef>
                <a:spcPct val="50000"/>
              </a:spcBef>
            </a:pPr>
            <a:r>
              <a:rPr lang="en-US" altLang="en-US" sz="2000" dirty="0">
                <a:latin typeface="Arial" charset="0"/>
              </a:rPr>
              <a:t>Heat above </a:t>
            </a:r>
            <a:r>
              <a:rPr lang="en-US" altLang="en-US" sz="2000" dirty="0" err="1">
                <a:latin typeface="Arial" charset="0"/>
              </a:rPr>
              <a:t>mp</a:t>
            </a:r>
            <a:r>
              <a:rPr lang="en-US" altLang="en-US" sz="2000" dirty="0">
                <a:latin typeface="Arial" charset="0"/>
              </a:rPr>
              <a:t> of flux, slowly cool</a:t>
            </a:r>
          </a:p>
          <a:p>
            <a:pPr>
              <a:spcBef>
                <a:spcPct val="50000"/>
              </a:spcBef>
            </a:pPr>
            <a:r>
              <a:rPr lang="en-US" altLang="en-US" sz="2000" dirty="0">
                <a:latin typeface="Arial" charset="0"/>
              </a:rPr>
              <a:t>Centrifuge while flux still molten</a:t>
            </a:r>
          </a:p>
        </p:txBody>
      </p:sp>
      <p:sp>
        <p:nvSpPr>
          <p:cNvPr id="7181" name="Cloud Callout 35"/>
          <p:cNvSpPr>
            <a:spLocks noChangeArrowheads="1"/>
          </p:cNvSpPr>
          <p:nvPr/>
        </p:nvSpPr>
        <p:spPr bwMode="auto">
          <a:xfrm>
            <a:off x="420688" y="4687888"/>
            <a:ext cx="493712" cy="479425"/>
          </a:xfrm>
          <a:prstGeom prst="cloudCallout">
            <a:avLst>
              <a:gd name="adj1" fmla="val -20833"/>
              <a:gd name="adj2" fmla="val 62500"/>
            </a:avLst>
          </a:prstGeom>
          <a:blipFill dpi="0" rotWithShape="1">
            <a:blip r:embed="rId2" cstate="print"/>
            <a:srcRect/>
            <a:tile tx="0" ty="0" sx="100000" sy="100000" flip="none" algn="tl"/>
          </a:blipFill>
          <a:ln w="9525" algn="ctr">
            <a:solidFill>
              <a:schemeClr val="tx1"/>
            </a:solidFill>
            <a:round/>
            <a:headEnd/>
            <a:tailEnd/>
          </a:ln>
        </p:spPr>
        <p:txBody>
          <a:bodyPr/>
          <a:lstStyle/>
          <a:p>
            <a:endParaRPr lang="en-US" altLang="en-US"/>
          </a:p>
        </p:txBody>
      </p:sp>
      <p:sp>
        <p:nvSpPr>
          <p:cNvPr id="7182" name="Line 29"/>
          <p:cNvSpPr>
            <a:spLocks noChangeShapeType="1"/>
          </p:cNvSpPr>
          <p:nvPr/>
        </p:nvSpPr>
        <p:spPr bwMode="auto">
          <a:xfrm flipV="1">
            <a:off x="4037013" y="3502025"/>
            <a:ext cx="0" cy="1892300"/>
          </a:xfrm>
          <a:prstGeom prst="line">
            <a:avLst/>
          </a:prstGeom>
          <a:noFill/>
          <a:ln w="9525">
            <a:solidFill>
              <a:schemeClr val="tx1"/>
            </a:solidFill>
            <a:round/>
            <a:headEnd/>
            <a:tailEnd/>
          </a:ln>
        </p:spPr>
        <p:txBody>
          <a:bodyPr/>
          <a:lstStyle/>
          <a:p>
            <a:endParaRPr lang="en-US"/>
          </a:p>
        </p:txBody>
      </p:sp>
      <p:sp>
        <p:nvSpPr>
          <p:cNvPr id="7183" name="Line 30"/>
          <p:cNvSpPr>
            <a:spLocks noChangeShapeType="1"/>
          </p:cNvSpPr>
          <p:nvPr/>
        </p:nvSpPr>
        <p:spPr bwMode="auto">
          <a:xfrm>
            <a:off x="4037013" y="5394325"/>
            <a:ext cx="4686300" cy="0"/>
          </a:xfrm>
          <a:prstGeom prst="line">
            <a:avLst/>
          </a:prstGeom>
          <a:noFill/>
          <a:ln w="9525">
            <a:solidFill>
              <a:schemeClr val="tx1"/>
            </a:solidFill>
            <a:round/>
            <a:headEnd/>
            <a:tailEnd/>
          </a:ln>
        </p:spPr>
        <p:txBody>
          <a:bodyPr/>
          <a:lstStyle/>
          <a:p>
            <a:endParaRPr lang="en-US"/>
          </a:p>
        </p:txBody>
      </p:sp>
      <p:sp>
        <p:nvSpPr>
          <p:cNvPr id="7184" name="Line 31"/>
          <p:cNvSpPr>
            <a:spLocks noChangeShapeType="1"/>
          </p:cNvSpPr>
          <p:nvPr/>
        </p:nvSpPr>
        <p:spPr bwMode="auto">
          <a:xfrm flipV="1">
            <a:off x="4049713" y="3578225"/>
            <a:ext cx="330200" cy="1803400"/>
          </a:xfrm>
          <a:prstGeom prst="line">
            <a:avLst/>
          </a:prstGeom>
          <a:noFill/>
          <a:ln w="34925">
            <a:solidFill>
              <a:srgbClr val="FF0000"/>
            </a:solidFill>
            <a:round/>
            <a:headEnd/>
            <a:tailEnd/>
          </a:ln>
        </p:spPr>
        <p:txBody>
          <a:bodyPr/>
          <a:lstStyle/>
          <a:p>
            <a:endParaRPr lang="en-US"/>
          </a:p>
        </p:txBody>
      </p:sp>
      <p:sp>
        <p:nvSpPr>
          <p:cNvPr id="7185" name="Line 32"/>
          <p:cNvSpPr>
            <a:spLocks noChangeShapeType="1"/>
          </p:cNvSpPr>
          <p:nvPr/>
        </p:nvSpPr>
        <p:spPr bwMode="auto">
          <a:xfrm>
            <a:off x="4367213" y="3578225"/>
            <a:ext cx="406400" cy="0"/>
          </a:xfrm>
          <a:prstGeom prst="line">
            <a:avLst/>
          </a:prstGeom>
          <a:noFill/>
          <a:ln w="34925">
            <a:solidFill>
              <a:srgbClr val="FF0000"/>
            </a:solidFill>
            <a:round/>
            <a:headEnd/>
            <a:tailEnd/>
          </a:ln>
        </p:spPr>
        <p:txBody>
          <a:bodyPr/>
          <a:lstStyle/>
          <a:p>
            <a:endParaRPr lang="en-US"/>
          </a:p>
        </p:txBody>
      </p:sp>
      <p:sp>
        <p:nvSpPr>
          <p:cNvPr id="7186" name="Line 33"/>
          <p:cNvSpPr>
            <a:spLocks noChangeShapeType="1"/>
          </p:cNvSpPr>
          <p:nvPr/>
        </p:nvSpPr>
        <p:spPr bwMode="auto">
          <a:xfrm>
            <a:off x="4760913" y="3565525"/>
            <a:ext cx="3048000" cy="1108075"/>
          </a:xfrm>
          <a:prstGeom prst="line">
            <a:avLst/>
          </a:prstGeom>
          <a:noFill/>
          <a:ln w="34925">
            <a:solidFill>
              <a:srgbClr val="FF0000"/>
            </a:solidFill>
            <a:round/>
            <a:headEnd/>
            <a:tailEnd/>
          </a:ln>
        </p:spPr>
        <p:txBody>
          <a:bodyPr/>
          <a:lstStyle/>
          <a:p>
            <a:endParaRPr lang="en-US"/>
          </a:p>
        </p:txBody>
      </p:sp>
      <p:sp>
        <p:nvSpPr>
          <p:cNvPr id="7187" name="Line 35"/>
          <p:cNvSpPr>
            <a:spLocks noChangeShapeType="1"/>
          </p:cNvSpPr>
          <p:nvPr/>
        </p:nvSpPr>
        <p:spPr bwMode="auto">
          <a:xfrm>
            <a:off x="7810500" y="4668838"/>
            <a:ext cx="927100" cy="4762"/>
          </a:xfrm>
          <a:prstGeom prst="line">
            <a:avLst/>
          </a:prstGeom>
          <a:noFill/>
          <a:ln w="34925">
            <a:solidFill>
              <a:srgbClr val="FF0000"/>
            </a:solidFill>
            <a:round/>
            <a:headEnd/>
            <a:tailEnd/>
          </a:ln>
        </p:spPr>
        <p:txBody>
          <a:bodyPr/>
          <a:lstStyle/>
          <a:p>
            <a:endParaRPr lang="en-US"/>
          </a:p>
        </p:txBody>
      </p:sp>
      <p:sp>
        <p:nvSpPr>
          <p:cNvPr id="7188" name="Text Box 36"/>
          <p:cNvSpPr txBox="1">
            <a:spLocks noChangeArrowheads="1"/>
          </p:cNvSpPr>
          <p:nvPr/>
        </p:nvSpPr>
        <p:spPr bwMode="auto">
          <a:xfrm>
            <a:off x="6150030" y="5457387"/>
            <a:ext cx="1312862" cy="368300"/>
          </a:xfrm>
          <a:prstGeom prst="rect">
            <a:avLst/>
          </a:prstGeom>
          <a:noFill/>
          <a:ln w="9525">
            <a:noFill/>
            <a:miter lim="800000"/>
            <a:headEnd/>
            <a:tailEnd/>
          </a:ln>
        </p:spPr>
        <p:txBody>
          <a:bodyPr>
            <a:spAutoFit/>
          </a:bodyPr>
          <a:lstStyle/>
          <a:p>
            <a:pPr>
              <a:spcBef>
                <a:spcPct val="50000"/>
              </a:spcBef>
            </a:pPr>
            <a:r>
              <a:rPr lang="en-US" altLang="en-US" sz="1800" b="1" dirty="0">
                <a:latin typeface="Helvetica" pitchFamily="34" charset="0"/>
              </a:rPr>
              <a:t>Time (hr)</a:t>
            </a:r>
          </a:p>
        </p:txBody>
      </p:sp>
      <p:sp>
        <p:nvSpPr>
          <p:cNvPr id="7189" name="Text Box 37"/>
          <p:cNvSpPr txBox="1">
            <a:spLocks noChangeArrowheads="1"/>
          </p:cNvSpPr>
          <p:nvPr/>
        </p:nvSpPr>
        <p:spPr bwMode="auto">
          <a:xfrm rot="-5400000">
            <a:off x="3132137" y="3694113"/>
            <a:ext cx="1458913" cy="369888"/>
          </a:xfrm>
          <a:prstGeom prst="rect">
            <a:avLst/>
          </a:prstGeom>
          <a:noFill/>
          <a:ln w="9525">
            <a:noFill/>
            <a:miter lim="800000"/>
            <a:headEnd/>
            <a:tailEnd/>
          </a:ln>
        </p:spPr>
        <p:txBody>
          <a:bodyPr>
            <a:spAutoFit/>
          </a:bodyPr>
          <a:lstStyle/>
          <a:p>
            <a:pPr>
              <a:spcBef>
                <a:spcPct val="50000"/>
              </a:spcBef>
            </a:pPr>
            <a:r>
              <a:rPr lang="en-US" altLang="en-US" sz="1800" b="1">
                <a:latin typeface="Helvetica" pitchFamily="34" charset="0"/>
              </a:rPr>
              <a:t>Temp (°C)</a:t>
            </a:r>
          </a:p>
        </p:txBody>
      </p:sp>
      <p:sp>
        <p:nvSpPr>
          <p:cNvPr id="7190" name="Text Box 38"/>
          <p:cNvSpPr txBox="1">
            <a:spLocks noChangeArrowheads="1"/>
          </p:cNvSpPr>
          <p:nvPr/>
        </p:nvSpPr>
        <p:spPr bwMode="auto">
          <a:xfrm>
            <a:off x="7499734" y="4160236"/>
            <a:ext cx="1407784" cy="1323439"/>
          </a:xfrm>
          <a:prstGeom prst="rect">
            <a:avLst/>
          </a:prstGeom>
          <a:noFill/>
          <a:ln w="9525">
            <a:noFill/>
            <a:miter lim="800000"/>
            <a:headEnd/>
            <a:tailEnd/>
          </a:ln>
        </p:spPr>
        <p:txBody>
          <a:bodyPr wrap="square">
            <a:spAutoFit/>
          </a:bodyPr>
          <a:lstStyle/>
          <a:p>
            <a:pPr>
              <a:spcBef>
                <a:spcPct val="50000"/>
              </a:spcBef>
            </a:pPr>
            <a:r>
              <a:rPr lang="en-US" altLang="en-US" sz="1600" b="1" dirty="0" smtClean="0">
                <a:latin typeface="Helvetica" pitchFamily="34" charset="0"/>
              </a:rPr>
              <a:t>Centrifuge</a:t>
            </a:r>
          </a:p>
          <a:p>
            <a:pPr>
              <a:spcBef>
                <a:spcPct val="50000"/>
              </a:spcBef>
            </a:pPr>
            <a:endParaRPr lang="en-US" altLang="en-US" sz="1600" b="1" dirty="0" smtClean="0">
              <a:latin typeface="Helvetica" pitchFamily="34" charset="0"/>
            </a:endParaRPr>
          </a:p>
          <a:p>
            <a:pPr>
              <a:spcBef>
                <a:spcPct val="50000"/>
              </a:spcBef>
            </a:pPr>
            <a:r>
              <a:rPr lang="en-US" altLang="en-US" sz="1600" b="1" dirty="0" smtClean="0">
                <a:latin typeface="Helvetica" pitchFamily="34" charset="0"/>
              </a:rPr>
              <a:t>or cool and then etch</a:t>
            </a:r>
            <a:endParaRPr lang="en-US" altLang="en-US" sz="1600" b="1" dirty="0">
              <a:latin typeface="Helvetica" pitchFamily="34" charset="0"/>
            </a:endParaRPr>
          </a:p>
        </p:txBody>
      </p:sp>
      <p:sp>
        <p:nvSpPr>
          <p:cNvPr id="7191" name="Line 21"/>
          <p:cNvSpPr>
            <a:spLocks noChangeShapeType="1"/>
          </p:cNvSpPr>
          <p:nvPr/>
        </p:nvSpPr>
        <p:spPr bwMode="auto">
          <a:xfrm flipH="1">
            <a:off x="763780" y="6038850"/>
            <a:ext cx="463550" cy="73025"/>
          </a:xfrm>
          <a:prstGeom prst="line">
            <a:avLst/>
          </a:prstGeom>
          <a:noFill/>
          <a:ln w="9525">
            <a:solidFill>
              <a:srgbClr val="FF0000"/>
            </a:solidFill>
            <a:round/>
            <a:headEnd/>
            <a:tailEnd type="triangle" w="lg" len="lg"/>
          </a:ln>
        </p:spPr>
        <p:txBody>
          <a:bodyPr wrap="none" anchor="ctr"/>
          <a:lstStyle/>
          <a:p>
            <a:endParaRPr lang="en-US"/>
          </a:p>
        </p:txBody>
      </p:sp>
      <p:cxnSp>
        <p:nvCxnSpPr>
          <p:cNvPr id="29" name="Straight Connector 28"/>
          <p:cNvCxnSpPr/>
          <p:nvPr/>
        </p:nvCxnSpPr>
        <p:spPr bwMode="auto">
          <a:xfrm>
            <a:off x="7803931" y="4682359"/>
            <a:ext cx="1135117" cy="488731"/>
          </a:xfrm>
          <a:prstGeom prst="line">
            <a:avLst/>
          </a:prstGeom>
          <a:solidFill>
            <a:schemeClr val="accent1"/>
          </a:solidFill>
          <a:ln w="28575" cap="flat" cmpd="sng" algn="ctr">
            <a:solidFill>
              <a:srgbClr val="0000FF"/>
            </a:solidFill>
            <a:prstDash val="sysDash"/>
            <a:round/>
            <a:headEnd type="none" w="med" len="med"/>
            <a:tailEnd type="none" w="med" len="med"/>
          </a:ln>
          <a:effectLst/>
        </p:spPr>
      </p:cxnSp>
      <p:sp>
        <p:nvSpPr>
          <p:cNvPr id="2" name="Can 1"/>
          <p:cNvSpPr/>
          <p:nvPr/>
        </p:nvSpPr>
        <p:spPr bwMode="auto">
          <a:xfrm>
            <a:off x="444807" y="5553510"/>
            <a:ext cx="448566" cy="928687"/>
          </a:xfrm>
          <a:prstGeom prst="can">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extLst>
      <p:ext uri="{BB962C8B-B14F-4D97-AF65-F5344CB8AC3E}">
        <p14:creationId xmlns:p14="http://schemas.microsoft.com/office/powerpoint/2010/main" val="207263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592394" y="0"/>
            <a:ext cx="72390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200" b="1" dirty="0" smtClean="0"/>
              <a:t>       Seven </a:t>
            </a:r>
            <a:r>
              <a:rPr lang="en-US" altLang="en-US" sz="2200" b="1" dirty="0"/>
              <a:t>Crystal Systems</a:t>
            </a:r>
          </a:p>
          <a:p>
            <a:pPr eaLnBrk="1" hangingPunct="1">
              <a:spcBef>
                <a:spcPct val="50000"/>
              </a:spcBef>
              <a:buFontTx/>
              <a:buNone/>
            </a:pPr>
            <a:r>
              <a:rPr lang="en-US" altLang="en-US" sz="1800" dirty="0" smtClean="0"/>
              <a:t>Cubic</a:t>
            </a:r>
            <a:endParaRPr lang="en-US" altLang="en-US" sz="1800" dirty="0"/>
          </a:p>
          <a:p>
            <a:pPr eaLnBrk="1" hangingPunct="1">
              <a:spcBef>
                <a:spcPct val="50000"/>
              </a:spcBef>
              <a:buFontTx/>
              <a:buNone/>
            </a:pPr>
            <a:r>
              <a:rPr lang="en-US" altLang="en-US" sz="1800" dirty="0"/>
              <a:t>Tetragonal</a:t>
            </a:r>
          </a:p>
          <a:p>
            <a:pPr eaLnBrk="1" hangingPunct="1">
              <a:spcBef>
                <a:spcPct val="50000"/>
              </a:spcBef>
              <a:buFontTx/>
              <a:buNone/>
            </a:pPr>
            <a:r>
              <a:rPr lang="en-US" altLang="en-US" sz="1800" dirty="0"/>
              <a:t>Orthorhombic</a:t>
            </a:r>
          </a:p>
          <a:p>
            <a:pPr eaLnBrk="1" hangingPunct="1">
              <a:spcBef>
                <a:spcPct val="50000"/>
              </a:spcBef>
              <a:buFontTx/>
              <a:buNone/>
            </a:pPr>
            <a:r>
              <a:rPr lang="en-US" altLang="en-US" sz="1800" dirty="0"/>
              <a:t>Hexagonal</a:t>
            </a:r>
          </a:p>
          <a:p>
            <a:pPr eaLnBrk="1" hangingPunct="1">
              <a:spcBef>
                <a:spcPct val="50000"/>
              </a:spcBef>
              <a:buFontTx/>
              <a:buNone/>
            </a:pPr>
            <a:r>
              <a:rPr lang="en-US" altLang="en-US" sz="1800" dirty="0"/>
              <a:t>Trigonal/Rhombohedral*</a:t>
            </a:r>
          </a:p>
          <a:p>
            <a:pPr eaLnBrk="1" hangingPunct="1">
              <a:spcBef>
                <a:spcPct val="50000"/>
              </a:spcBef>
              <a:buFontTx/>
              <a:buNone/>
            </a:pPr>
            <a:r>
              <a:rPr lang="en-US" altLang="en-US" sz="1800" dirty="0"/>
              <a:t>Monoclinic</a:t>
            </a:r>
          </a:p>
          <a:p>
            <a:pPr eaLnBrk="1" hangingPunct="1">
              <a:spcBef>
                <a:spcPct val="50000"/>
              </a:spcBef>
              <a:buFontTx/>
              <a:buNone/>
            </a:pPr>
            <a:r>
              <a:rPr lang="en-US" altLang="en-US" sz="1800" dirty="0"/>
              <a:t>Triclinic</a:t>
            </a:r>
          </a:p>
          <a:p>
            <a:pPr eaLnBrk="1" hangingPunct="1">
              <a:spcBef>
                <a:spcPct val="50000"/>
              </a:spcBef>
              <a:buFontTx/>
              <a:buNone/>
            </a:pPr>
            <a:endParaRPr lang="en-US" altLang="en-US" sz="1800" dirty="0"/>
          </a:p>
          <a:p>
            <a:pPr eaLnBrk="1" hangingPunct="1">
              <a:spcBef>
                <a:spcPct val="50000"/>
              </a:spcBef>
              <a:buFontTx/>
              <a:buNone/>
            </a:pPr>
            <a:endParaRPr lang="en-US" altLang="en-US" sz="1800" dirty="0"/>
          </a:p>
        </p:txBody>
      </p:sp>
      <p:pic>
        <p:nvPicPr>
          <p:cNvPr id="8195" name="Picture 2" descr="c01f003"/>
          <p:cNvPicPr>
            <a:picLocks noChangeAspect="1" noChangeArrowheads="1"/>
          </p:cNvPicPr>
          <p:nvPr/>
        </p:nvPicPr>
        <p:blipFill>
          <a:blip r:embed="rId2" cstate="print">
            <a:extLst>
              <a:ext uri="{28A0092B-C50C-407E-A947-70E740481C1C}">
                <a14:useLocalDpi xmlns:a14="http://schemas.microsoft.com/office/drawing/2010/main" val="0"/>
              </a:ext>
            </a:extLst>
          </a:blip>
          <a:srcRect r="1122" b="68945"/>
          <a:stretch>
            <a:fillRect/>
          </a:stretch>
        </p:blipFill>
        <p:spPr bwMode="auto">
          <a:xfrm>
            <a:off x="1188956" y="3308555"/>
            <a:ext cx="802576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744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Objective</a:t>
            </a:r>
            <a:endParaRPr lang="en-US" altLang="en-US" sz="2800" b="1" dirty="0">
              <a:latin typeface="Helvetica" pitchFamily="34" charset="0"/>
            </a:endParaRPr>
          </a:p>
        </p:txBody>
      </p:sp>
      <p:sp>
        <p:nvSpPr>
          <p:cNvPr id="3" name="Text Box 34"/>
          <p:cNvSpPr txBox="1">
            <a:spLocks noChangeArrowheads="1"/>
          </p:cNvSpPr>
          <p:nvPr/>
        </p:nvSpPr>
        <p:spPr bwMode="auto">
          <a:xfrm>
            <a:off x="416027" y="701286"/>
            <a:ext cx="8572500" cy="5478423"/>
          </a:xfrm>
          <a:prstGeom prst="rect">
            <a:avLst/>
          </a:prstGeom>
          <a:noFill/>
          <a:ln w="9525">
            <a:noFill/>
            <a:miter lim="800000"/>
            <a:headEnd/>
            <a:tailEnd/>
          </a:ln>
        </p:spPr>
        <p:txBody>
          <a:bodyPr>
            <a:spAutoFit/>
          </a:bodyPr>
          <a:lstStyle/>
          <a:p>
            <a:pPr>
              <a:spcBef>
                <a:spcPct val="50000"/>
              </a:spcBef>
            </a:pPr>
            <a:r>
              <a:rPr lang="en-US" altLang="en-US" sz="2000" dirty="0" smtClean="0">
                <a:latin typeface="Arial" charset="0"/>
              </a:rPr>
              <a:t>Synthesize </a:t>
            </a:r>
            <a:r>
              <a:rPr lang="en-US" altLang="en-US" sz="2000" dirty="0" err="1" smtClean="0">
                <a:latin typeface="Arial" charset="0"/>
              </a:rPr>
              <a:t>A</a:t>
            </a:r>
            <a:r>
              <a:rPr lang="en-US" altLang="en-US" sz="2000" baseline="-25000" dirty="0" err="1" smtClean="0">
                <a:latin typeface="Arial" charset="0"/>
              </a:rPr>
              <a:t>x</a:t>
            </a:r>
            <a:r>
              <a:rPr lang="en-US" altLang="en-US" sz="2000" dirty="0" err="1" smtClean="0">
                <a:latin typeface="Arial" charset="0"/>
              </a:rPr>
              <a:t>M</a:t>
            </a:r>
            <a:r>
              <a:rPr lang="en-US" altLang="en-US" sz="2000" baseline="-25000" dirty="0" err="1" smtClean="0">
                <a:latin typeface="Arial" charset="0"/>
              </a:rPr>
              <a:t>y</a:t>
            </a:r>
            <a:r>
              <a:rPr lang="en-US" altLang="en-US" sz="2000" dirty="0" err="1" smtClean="0">
                <a:latin typeface="Arial" charset="0"/>
              </a:rPr>
              <a:t>S</a:t>
            </a:r>
            <a:r>
              <a:rPr lang="en-US" altLang="en-US" sz="2000" baseline="-25000" dirty="0" err="1" smtClean="0">
                <a:latin typeface="Arial" charset="0"/>
              </a:rPr>
              <a:t>z</a:t>
            </a:r>
            <a:r>
              <a:rPr lang="en-US" altLang="en-US" sz="2000" dirty="0" smtClean="0">
                <a:latin typeface="Arial" charset="0"/>
              </a:rPr>
              <a:t> with band gap of 1 – 2 eV</a:t>
            </a:r>
          </a:p>
          <a:p>
            <a:pPr>
              <a:spcBef>
                <a:spcPct val="50000"/>
              </a:spcBef>
            </a:pPr>
            <a:r>
              <a:rPr lang="en-US" altLang="en-US" sz="2000" dirty="0" smtClean="0">
                <a:latin typeface="Arial" charset="0"/>
              </a:rPr>
              <a:t>Need:	charge-balancing (A</a:t>
            </a:r>
            <a:r>
              <a:rPr lang="en-US" altLang="en-US" sz="2000" baseline="30000" dirty="0" smtClean="0">
                <a:latin typeface="Arial" charset="0"/>
              </a:rPr>
              <a:t>2+</a:t>
            </a:r>
            <a:r>
              <a:rPr lang="en-US" altLang="en-US" sz="2000" dirty="0" smtClean="0">
                <a:latin typeface="Arial" charset="0"/>
              </a:rPr>
              <a:t> and </a:t>
            </a:r>
            <a:r>
              <a:rPr lang="en-US" altLang="en-US" sz="2000" dirty="0" err="1" smtClean="0">
                <a:latin typeface="Arial" charset="0"/>
              </a:rPr>
              <a:t>M</a:t>
            </a:r>
            <a:r>
              <a:rPr lang="en-US" altLang="en-US" sz="2000" baseline="30000" dirty="0" err="1" smtClean="0">
                <a:latin typeface="Arial" charset="0"/>
              </a:rPr>
              <a:t>n</a:t>
            </a:r>
            <a:r>
              <a:rPr lang="en-US" altLang="en-US" sz="2000" baseline="30000" dirty="0" smtClean="0">
                <a:latin typeface="Arial" charset="0"/>
              </a:rPr>
              <a:t>+</a:t>
            </a:r>
            <a:r>
              <a:rPr lang="en-US" altLang="en-US" sz="2000" dirty="0" smtClean="0">
                <a:latin typeface="Arial" charset="0"/>
              </a:rPr>
              <a:t> cations / sulfide anions)</a:t>
            </a:r>
          </a:p>
          <a:p>
            <a:pPr>
              <a:spcBef>
                <a:spcPct val="50000"/>
              </a:spcBef>
            </a:pPr>
            <a:r>
              <a:rPr lang="en-US" altLang="en-US" sz="2000" dirty="0">
                <a:latin typeface="Arial" charset="0"/>
              </a:rPr>
              <a:t>	</a:t>
            </a:r>
            <a:r>
              <a:rPr lang="en-US" altLang="en-US" sz="2000" dirty="0" smtClean="0">
                <a:latin typeface="Arial" charset="0"/>
              </a:rPr>
              <a:t>ability to do </a:t>
            </a:r>
            <a:r>
              <a:rPr lang="en-US" altLang="en-US" sz="2000" dirty="0" err="1" smtClean="0">
                <a:latin typeface="Arial" charset="0"/>
              </a:rPr>
              <a:t>isovalent</a:t>
            </a:r>
            <a:r>
              <a:rPr lang="en-US" altLang="en-US" sz="2000" dirty="0" smtClean="0">
                <a:latin typeface="Arial" charset="0"/>
              </a:rPr>
              <a:t> substitution</a:t>
            </a:r>
          </a:p>
          <a:p>
            <a:pPr>
              <a:spcBef>
                <a:spcPct val="50000"/>
              </a:spcBef>
            </a:pPr>
            <a:r>
              <a:rPr lang="en-US" altLang="en-US" sz="2000" dirty="0">
                <a:latin typeface="Arial" charset="0"/>
              </a:rPr>
              <a:t>	</a:t>
            </a:r>
            <a:r>
              <a:rPr lang="en-US" altLang="en-US" sz="2000" dirty="0" smtClean="0">
                <a:latin typeface="Arial" charset="0"/>
              </a:rPr>
              <a:t>air-stability</a:t>
            </a:r>
          </a:p>
          <a:p>
            <a:pPr>
              <a:spcBef>
                <a:spcPct val="50000"/>
              </a:spcBef>
            </a:pPr>
            <a:r>
              <a:rPr lang="en-US" altLang="en-US" sz="2000" dirty="0">
                <a:latin typeface="Arial" charset="0"/>
              </a:rPr>
              <a:t>	</a:t>
            </a:r>
            <a:r>
              <a:rPr lang="en-US" altLang="en-US" sz="2000" dirty="0" smtClean="0">
                <a:latin typeface="Arial" charset="0"/>
              </a:rPr>
              <a:t>sufficient yield for measurements</a:t>
            </a:r>
          </a:p>
          <a:p>
            <a:pPr>
              <a:spcBef>
                <a:spcPct val="50000"/>
              </a:spcBef>
            </a:pPr>
            <a:endParaRPr lang="en-US" altLang="en-US" sz="2000" dirty="0">
              <a:latin typeface="Arial" charset="0"/>
            </a:endParaRPr>
          </a:p>
          <a:p>
            <a:pPr>
              <a:spcBef>
                <a:spcPct val="50000"/>
              </a:spcBef>
            </a:pPr>
            <a:r>
              <a:rPr lang="en-US" altLang="en-US" sz="2000" dirty="0" err="1" smtClean="0">
                <a:latin typeface="Arial" charset="0"/>
              </a:rPr>
              <a:t>Ba</a:t>
            </a:r>
            <a:r>
              <a:rPr lang="en-US" altLang="en-US" sz="2000" baseline="-25000" dirty="0" err="1" smtClean="0">
                <a:latin typeface="Arial" charset="0"/>
              </a:rPr>
              <a:t>x</a:t>
            </a:r>
            <a:r>
              <a:rPr lang="en-US" altLang="en-US" sz="2000" dirty="0" err="1" smtClean="0">
                <a:latin typeface="Arial" charset="0"/>
              </a:rPr>
              <a:t>M</a:t>
            </a:r>
            <a:r>
              <a:rPr lang="en-US" altLang="en-US" sz="2000" baseline="-25000" dirty="0" err="1" smtClean="0">
                <a:latin typeface="Arial" charset="0"/>
              </a:rPr>
              <a:t>y</a:t>
            </a:r>
            <a:r>
              <a:rPr lang="en-US" altLang="en-US" sz="2000" dirty="0" err="1" smtClean="0">
                <a:latin typeface="Arial" charset="0"/>
              </a:rPr>
              <a:t>S</a:t>
            </a:r>
            <a:r>
              <a:rPr lang="en-US" altLang="en-US" sz="2000" baseline="-25000" dirty="0" err="1" smtClean="0">
                <a:latin typeface="Arial" charset="0"/>
              </a:rPr>
              <a:t>z</a:t>
            </a:r>
            <a:r>
              <a:rPr lang="en-US" altLang="en-US" sz="2000" dirty="0" smtClean="0">
                <a:latin typeface="Arial" charset="0"/>
              </a:rPr>
              <a:t>  </a:t>
            </a:r>
            <a:r>
              <a:rPr lang="en-US" altLang="en-US" sz="2000" dirty="0" smtClean="0"/>
              <a:t>or</a:t>
            </a:r>
            <a:r>
              <a:rPr lang="en-US" altLang="en-US" sz="2000" dirty="0" smtClean="0">
                <a:latin typeface="Arial" charset="0"/>
              </a:rPr>
              <a:t> </a:t>
            </a:r>
            <a:r>
              <a:rPr lang="en-US" altLang="en-US" sz="2000" dirty="0" err="1" smtClean="0">
                <a:latin typeface="Arial" charset="0"/>
              </a:rPr>
              <a:t>Ca</a:t>
            </a:r>
            <a:r>
              <a:rPr lang="en-US" altLang="en-US" sz="2000" baseline="-25000" dirty="0" err="1" smtClean="0">
                <a:latin typeface="Arial" charset="0"/>
              </a:rPr>
              <a:t>x</a:t>
            </a:r>
            <a:r>
              <a:rPr lang="en-US" altLang="en-US" sz="2000" dirty="0" err="1" smtClean="0">
                <a:latin typeface="Arial" charset="0"/>
              </a:rPr>
              <a:t>M</a:t>
            </a:r>
            <a:r>
              <a:rPr lang="en-US" altLang="en-US" sz="2000" baseline="-25000" dirty="0" err="1" smtClean="0">
                <a:latin typeface="Arial" charset="0"/>
              </a:rPr>
              <a:t>y</a:t>
            </a:r>
            <a:r>
              <a:rPr lang="en-US" altLang="en-US" sz="2000" dirty="0" err="1" smtClean="0">
                <a:latin typeface="Arial" charset="0"/>
              </a:rPr>
              <a:t>S</a:t>
            </a:r>
            <a:r>
              <a:rPr lang="en-US" altLang="en-US" sz="2000" baseline="-25000" dirty="0" err="1" smtClean="0">
                <a:latin typeface="Arial" charset="0"/>
              </a:rPr>
              <a:t>z</a:t>
            </a:r>
            <a:r>
              <a:rPr lang="en-US" altLang="en-US" sz="2000" baseline="-25000" dirty="0" smtClean="0">
                <a:latin typeface="Arial" charset="0"/>
              </a:rPr>
              <a:t>  </a:t>
            </a:r>
            <a:r>
              <a:rPr lang="en-US" altLang="en-US" sz="2000" dirty="0" smtClean="0"/>
              <a:t>or </a:t>
            </a:r>
            <a:r>
              <a:rPr lang="en-US" altLang="en-US" sz="2000" dirty="0" err="1" smtClean="0"/>
              <a:t>Zn</a:t>
            </a:r>
            <a:r>
              <a:rPr lang="en-US" altLang="en-US" sz="2000" baseline="-25000" dirty="0" err="1" smtClean="0"/>
              <a:t>x</a:t>
            </a:r>
            <a:r>
              <a:rPr lang="en-US" altLang="en-US" sz="2000" dirty="0" err="1" smtClean="0"/>
              <a:t>M</a:t>
            </a:r>
            <a:r>
              <a:rPr lang="en-US" altLang="en-US" sz="2000" baseline="-25000" dirty="0" err="1" smtClean="0"/>
              <a:t>y</a:t>
            </a:r>
            <a:r>
              <a:rPr lang="en-US" altLang="en-US" sz="2000" dirty="0" err="1" smtClean="0"/>
              <a:t>S</a:t>
            </a:r>
            <a:r>
              <a:rPr lang="en-US" altLang="en-US" sz="2000" baseline="-25000" dirty="0" err="1" smtClean="0"/>
              <a:t>z</a:t>
            </a:r>
            <a:endParaRPr lang="en-US" altLang="en-US" sz="2000" baseline="-25000" dirty="0" smtClean="0">
              <a:latin typeface="Arial" charset="0"/>
            </a:endParaRPr>
          </a:p>
          <a:p>
            <a:pPr>
              <a:spcBef>
                <a:spcPct val="50000"/>
              </a:spcBef>
            </a:pPr>
            <a:r>
              <a:rPr lang="en-US" altLang="en-US" sz="2000" dirty="0">
                <a:latin typeface="Arial" charset="0"/>
              </a:rPr>
              <a:t>	</a:t>
            </a:r>
            <a:r>
              <a:rPr lang="en-US" altLang="en-US" sz="2000" dirty="0" smtClean="0">
                <a:latin typeface="Arial" charset="0"/>
              </a:rPr>
              <a:t>Explore different M (M = Ga, In, Sn, Bi)</a:t>
            </a:r>
          </a:p>
          <a:p>
            <a:pPr>
              <a:spcBef>
                <a:spcPct val="50000"/>
              </a:spcBef>
            </a:pPr>
            <a:r>
              <a:rPr lang="en-US" altLang="en-US" sz="2000" dirty="0">
                <a:latin typeface="Arial" charset="0"/>
              </a:rPr>
              <a:t>	</a:t>
            </a:r>
            <a:r>
              <a:rPr lang="en-US" altLang="en-US" sz="2000" dirty="0" smtClean="0">
                <a:latin typeface="Arial" charset="0"/>
              </a:rPr>
              <a:t>React </a:t>
            </a:r>
            <a:r>
              <a:rPr lang="en-US" altLang="en-US" sz="2000" dirty="0" err="1" smtClean="0">
                <a:latin typeface="Arial" charset="0"/>
              </a:rPr>
              <a:t>BaS</a:t>
            </a:r>
            <a:r>
              <a:rPr lang="en-US" altLang="en-US" sz="2000" dirty="0" smtClean="0">
                <a:latin typeface="Arial" charset="0"/>
              </a:rPr>
              <a:t> or </a:t>
            </a:r>
            <a:r>
              <a:rPr lang="en-US" altLang="en-US" sz="2000" dirty="0" err="1" smtClean="0">
                <a:latin typeface="Arial" charset="0"/>
              </a:rPr>
              <a:t>CaS</a:t>
            </a:r>
            <a:r>
              <a:rPr lang="en-US" altLang="en-US" sz="2000" dirty="0" smtClean="0">
                <a:latin typeface="Arial" charset="0"/>
              </a:rPr>
              <a:t> or Zn with S in excess M flux</a:t>
            </a:r>
          </a:p>
          <a:p>
            <a:pPr>
              <a:spcBef>
                <a:spcPct val="50000"/>
              </a:spcBef>
            </a:pPr>
            <a:r>
              <a:rPr lang="en-US" altLang="en-US" sz="2000" dirty="0"/>
              <a:t>	</a:t>
            </a:r>
            <a:r>
              <a:rPr lang="en-US" altLang="en-US" sz="2000" dirty="0" smtClean="0"/>
              <a:t>	or</a:t>
            </a:r>
          </a:p>
          <a:p>
            <a:pPr>
              <a:spcBef>
                <a:spcPct val="50000"/>
              </a:spcBef>
            </a:pPr>
            <a:r>
              <a:rPr lang="en-US" altLang="en-US" sz="2000" dirty="0">
                <a:latin typeface="Arial" charset="0"/>
              </a:rPr>
              <a:t>	</a:t>
            </a:r>
            <a:r>
              <a:rPr lang="en-US" altLang="en-US" sz="2000" dirty="0" smtClean="0">
                <a:latin typeface="Arial" charset="0"/>
              </a:rPr>
              <a:t>React </a:t>
            </a:r>
            <a:r>
              <a:rPr lang="en-US" altLang="en-US" sz="2000" dirty="0" err="1" smtClean="0">
                <a:latin typeface="Arial" charset="0"/>
              </a:rPr>
              <a:t>BaS</a:t>
            </a:r>
            <a:r>
              <a:rPr lang="en-US" altLang="en-US" sz="2000" dirty="0" smtClean="0">
                <a:latin typeface="Arial" charset="0"/>
              </a:rPr>
              <a:t> or </a:t>
            </a:r>
            <a:r>
              <a:rPr lang="en-US" altLang="en-US" sz="2000" dirty="0" err="1" smtClean="0">
                <a:latin typeface="Arial" charset="0"/>
              </a:rPr>
              <a:t>CaS</a:t>
            </a:r>
            <a:r>
              <a:rPr lang="en-US" altLang="en-US" sz="2000" dirty="0" smtClean="0">
                <a:latin typeface="Arial" charset="0"/>
              </a:rPr>
              <a:t> or Zn with M in excess sulfur flux</a:t>
            </a:r>
          </a:p>
          <a:p>
            <a:pPr>
              <a:spcBef>
                <a:spcPct val="50000"/>
              </a:spcBef>
            </a:pPr>
            <a:r>
              <a:rPr lang="en-US" altLang="en-US" sz="2000" dirty="0">
                <a:latin typeface="Arial" charset="0"/>
              </a:rPr>
              <a:t>	</a:t>
            </a:r>
            <a:endParaRPr lang="en-US" altLang="en-US" sz="2000" baseline="-25000" dirty="0">
              <a:latin typeface="Arial" charset="0"/>
              <a:sym typeface="Wingdings" panose="05000000000000000000" pitchFamily="2" charset="2"/>
            </a:endParaRPr>
          </a:p>
        </p:txBody>
      </p:sp>
    </p:spTree>
    <p:extLst>
      <p:ext uri="{BB962C8B-B14F-4D97-AF65-F5344CB8AC3E}">
        <p14:creationId xmlns:p14="http://schemas.microsoft.com/office/powerpoint/2010/main" val="2229476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360" y="175512"/>
            <a:ext cx="8771165" cy="2400657"/>
          </a:xfrm>
          <a:prstGeom prst="rect">
            <a:avLst/>
          </a:prstGeom>
        </p:spPr>
        <p:txBody>
          <a:bodyPr wrap="square">
            <a:spAutoFit/>
          </a:bodyPr>
          <a:lstStyle/>
          <a:p>
            <a:pPr algn="ctr">
              <a:spcBef>
                <a:spcPct val="50000"/>
              </a:spcBef>
            </a:pPr>
            <a:r>
              <a:rPr lang="en-US" altLang="en-US" sz="2400" b="1" dirty="0" smtClean="0"/>
              <a:t>Sulfur flux growth of Ba/(</a:t>
            </a:r>
            <a:r>
              <a:rPr lang="en-US" altLang="en-US" sz="2400" b="1" dirty="0" err="1" smtClean="0"/>
              <a:t>Sb,Bi</a:t>
            </a:r>
            <a:r>
              <a:rPr lang="en-US" altLang="en-US" sz="2400" b="1" dirty="0" smtClean="0"/>
              <a:t>)/S phases</a:t>
            </a:r>
          </a:p>
          <a:p>
            <a:pPr>
              <a:spcBef>
                <a:spcPct val="50000"/>
              </a:spcBef>
            </a:pPr>
            <a:r>
              <a:rPr lang="en-US" altLang="en-US" dirty="0" err="1"/>
              <a:t>BaS</a:t>
            </a:r>
            <a:r>
              <a:rPr lang="en-US" altLang="en-US" dirty="0"/>
              <a:t> + </a:t>
            </a:r>
            <a:r>
              <a:rPr lang="en-US" altLang="en-US" dirty="0" smtClean="0"/>
              <a:t>Sb </a:t>
            </a:r>
            <a:r>
              <a:rPr lang="en-US" altLang="en-US" dirty="0"/>
              <a:t>in excess sulfur flux </a:t>
            </a:r>
            <a:r>
              <a:rPr lang="en-US" altLang="en-US" dirty="0">
                <a:sym typeface="Wingdings" panose="05000000000000000000" pitchFamily="2" charset="2"/>
              </a:rPr>
              <a:t>  </a:t>
            </a:r>
            <a:r>
              <a:rPr lang="en-US" altLang="en-US" dirty="0" smtClean="0">
                <a:sym typeface="Wingdings" panose="05000000000000000000" pitchFamily="2" charset="2"/>
              </a:rPr>
              <a:t>BaSb</a:t>
            </a:r>
            <a:r>
              <a:rPr lang="en-US" altLang="en-US" baseline="-25000" dirty="0" smtClean="0">
                <a:sym typeface="Wingdings" panose="05000000000000000000" pitchFamily="2" charset="2"/>
              </a:rPr>
              <a:t>2</a:t>
            </a:r>
            <a:r>
              <a:rPr lang="en-US" altLang="en-US" dirty="0" smtClean="0">
                <a:sym typeface="Wingdings" panose="05000000000000000000" pitchFamily="2" charset="2"/>
              </a:rPr>
              <a:t>S</a:t>
            </a:r>
            <a:r>
              <a:rPr lang="en-US" altLang="en-US" baseline="-25000" dirty="0" smtClean="0">
                <a:sym typeface="Wingdings" panose="05000000000000000000" pitchFamily="2" charset="2"/>
              </a:rPr>
              <a:t>4</a:t>
            </a:r>
            <a:r>
              <a:rPr lang="en-US" altLang="en-US" dirty="0" smtClean="0">
                <a:sym typeface="Wingdings" panose="05000000000000000000" pitchFamily="2" charset="2"/>
              </a:rPr>
              <a:t>	(monoclinic, red powder; </a:t>
            </a:r>
            <a:r>
              <a:rPr lang="en-US" altLang="en-US" dirty="0" err="1" smtClean="0">
                <a:sym typeface="Wingdings" panose="05000000000000000000" pitchFamily="2" charset="2"/>
              </a:rPr>
              <a:t>Eg</a:t>
            </a:r>
            <a:r>
              <a:rPr lang="en-US" altLang="en-US" dirty="0" smtClean="0">
                <a:sym typeface="Wingdings" panose="05000000000000000000" pitchFamily="2" charset="2"/>
              </a:rPr>
              <a:t> = 1.6 eV)</a:t>
            </a:r>
            <a:endParaRPr lang="en-US" altLang="en-US" dirty="0" smtClean="0"/>
          </a:p>
          <a:p>
            <a:pPr>
              <a:spcBef>
                <a:spcPct val="50000"/>
              </a:spcBef>
            </a:pPr>
            <a:r>
              <a:rPr lang="en-US" altLang="en-US" dirty="0" err="1" smtClean="0"/>
              <a:t>BaS</a:t>
            </a:r>
            <a:r>
              <a:rPr lang="en-US" altLang="en-US" dirty="0" smtClean="0"/>
              <a:t> + Bi in </a:t>
            </a:r>
            <a:r>
              <a:rPr lang="en-US" altLang="en-US" dirty="0"/>
              <a:t>excess </a:t>
            </a:r>
            <a:r>
              <a:rPr lang="en-US" altLang="en-US" dirty="0" smtClean="0"/>
              <a:t>sulfur flux </a:t>
            </a:r>
            <a:r>
              <a:rPr lang="en-US" altLang="en-US" dirty="0">
                <a:sym typeface="Wingdings" panose="05000000000000000000" pitchFamily="2" charset="2"/>
              </a:rPr>
              <a:t>  </a:t>
            </a:r>
            <a:r>
              <a:rPr lang="en-US" altLang="en-US" dirty="0" smtClean="0">
                <a:sym typeface="Wingdings" panose="05000000000000000000" pitchFamily="2" charset="2"/>
              </a:rPr>
              <a:t>BaBi</a:t>
            </a:r>
            <a:r>
              <a:rPr lang="en-US" altLang="en-US" baseline="-25000" dirty="0" smtClean="0">
                <a:sym typeface="Wingdings" panose="05000000000000000000" pitchFamily="2" charset="2"/>
              </a:rPr>
              <a:t>2</a:t>
            </a:r>
            <a:r>
              <a:rPr lang="en-US" altLang="en-US" dirty="0" smtClean="0">
                <a:sym typeface="Wingdings" panose="05000000000000000000" pitchFamily="2" charset="2"/>
              </a:rPr>
              <a:t>S</a:t>
            </a:r>
            <a:r>
              <a:rPr lang="en-US" altLang="en-US" baseline="-25000" dirty="0" smtClean="0">
                <a:sym typeface="Wingdings" panose="05000000000000000000" pitchFamily="2" charset="2"/>
              </a:rPr>
              <a:t>4</a:t>
            </a:r>
            <a:r>
              <a:rPr lang="en-US" altLang="en-US" dirty="0" smtClean="0">
                <a:sym typeface="Wingdings" panose="05000000000000000000" pitchFamily="2" charset="2"/>
              </a:rPr>
              <a:t>	(hexagonal, black powder; </a:t>
            </a:r>
            <a:r>
              <a:rPr lang="en-US" altLang="en-US" dirty="0" err="1" smtClean="0">
                <a:sym typeface="Wingdings" panose="05000000000000000000" pitchFamily="2" charset="2"/>
              </a:rPr>
              <a:t>Eg</a:t>
            </a:r>
            <a:r>
              <a:rPr lang="en-US" altLang="en-US" dirty="0" smtClean="0">
                <a:sym typeface="Wingdings" panose="05000000000000000000" pitchFamily="2" charset="2"/>
              </a:rPr>
              <a:t> = 1.2 eV)</a:t>
            </a:r>
          </a:p>
          <a:p>
            <a:pPr>
              <a:spcBef>
                <a:spcPct val="50000"/>
              </a:spcBef>
            </a:pPr>
            <a:r>
              <a:rPr lang="en-US" altLang="en-US" dirty="0" err="1"/>
              <a:t>BaS</a:t>
            </a:r>
            <a:r>
              <a:rPr lang="en-US" altLang="en-US" dirty="0"/>
              <a:t> + </a:t>
            </a:r>
            <a:r>
              <a:rPr lang="en-US" altLang="en-US" dirty="0" smtClean="0"/>
              <a:t>Sb and Bi </a:t>
            </a:r>
            <a:r>
              <a:rPr lang="en-US" altLang="en-US" dirty="0"/>
              <a:t>in excess sulfur flux </a:t>
            </a:r>
            <a:r>
              <a:rPr lang="en-US" altLang="en-US" dirty="0">
                <a:sym typeface="Wingdings" panose="05000000000000000000" pitchFamily="2" charset="2"/>
              </a:rPr>
              <a:t>  </a:t>
            </a:r>
            <a:r>
              <a:rPr lang="en-US" altLang="en-US" dirty="0" smtClean="0">
                <a:sym typeface="Wingdings" panose="05000000000000000000" pitchFamily="2" charset="2"/>
              </a:rPr>
              <a:t>Ba(Sb</a:t>
            </a:r>
            <a:r>
              <a:rPr lang="en-US" altLang="en-US" baseline="-25000" dirty="0" smtClean="0">
                <a:sym typeface="Wingdings" panose="05000000000000000000" pitchFamily="2" charset="2"/>
              </a:rPr>
              <a:t>1-x</a:t>
            </a:r>
            <a:r>
              <a:rPr lang="en-US" altLang="en-US" dirty="0" smtClean="0">
                <a:sym typeface="Wingdings" panose="05000000000000000000" pitchFamily="2" charset="2"/>
              </a:rPr>
              <a:t>Bi</a:t>
            </a:r>
            <a:r>
              <a:rPr lang="en-US" altLang="en-US" baseline="-25000" dirty="0" smtClean="0">
                <a:sym typeface="Wingdings" panose="05000000000000000000" pitchFamily="2" charset="2"/>
              </a:rPr>
              <a:t>x</a:t>
            </a:r>
            <a:r>
              <a:rPr lang="en-US" altLang="en-US" dirty="0" smtClean="0">
                <a:sym typeface="Wingdings" panose="05000000000000000000" pitchFamily="2" charset="2"/>
              </a:rPr>
              <a:t>)</a:t>
            </a:r>
            <a:r>
              <a:rPr lang="en-US" altLang="en-US" baseline="-25000" dirty="0" smtClean="0">
                <a:sym typeface="Wingdings" panose="05000000000000000000" pitchFamily="2" charset="2"/>
              </a:rPr>
              <a:t>2</a:t>
            </a:r>
            <a:r>
              <a:rPr lang="en-US" altLang="en-US" dirty="0" smtClean="0">
                <a:sym typeface="Wingdings" panose="05000000000000000000" pitchFamily="2" charset="2"/>
              </a:rPr>
              <a:t>S</a:t>
            </a:r>
            <a:r>
              <a:rPr lang="en-US" altLang="en-US" baseline="-25000" dirty="0" smtClean="0">
                <a:sym typeface="Wingdings" panose="05000000000000000000" pitchFamily="2" charset="2"/>
              </a:rPr>
              <a:t>4</a:t>
            </a:r>
            <a:r>
              <a:rPr lang="en-US" altLang="en-US" dirty="0" smtClean="0">
                <a:sym typeface="Wingdings" panose="05000000000000000000" pitchFamily="2" charset="2"/>
              </a:rPr>
              <a:t>  </a:t>
            </a:r>
          </a:p>
          <a:p>
            <a:pPr>
              <a:spcBef>
                <a:spcPct val="50000"/>
              </a:spcBef>
            </a:pPr>
            <a:r>
              <a:rPr lang="en-US" altLang="en-US" dirty="0">
                <a:sym typeface="Wingdings" panose="05000000000000000000" pitchFamily="2" charset="2"/>
              </a:rPr>
              <a:t>	</a:t>
            </a:r>
            <a:r>
              <a:rPr lang="en-US" altLang="en-US" dirty="0" smtClean="0">
                <a:sym typeface="Wingdings" panose="05000000000000000000" pitchFamily="2" charset="2"/>
              </a:rPr>
              <a:t>with 0 &lt; x &lt; 0.3 at which point structure changes </a:t>
            </a:r>
            <a:endParaRPr lang="en-US" altLang="en-US" dirty="0">
              <a:sym typeface="Wingdings" panose="05000000000000000000" pitchFamily="2" charset="2"/>
            </a:endParaRPr>
          </a:p>
          <a:p>
            <a:pPr>
              <a:spcBef>
                <a:spcPct val="50000"/>
              </a:spcBef>
            </a:pPr>
            <a:endParaRPr lang="en-US" altLang="en-US" baseline="-25000" dirty="0">
              <a:sym typeface="Wingdings" panose="05000000000000000000" pitchFamily="2" charset="2"/>
            </a:endParaRPr>
          </a:p>
        </p:txBody>
      </p:sp>
      <p:pic>
        <p:nvPicPr>
          <p:cNvPr id="3" name="Picture 2"/>
          <p:cNvPicPr>
            <a:picLocks noChangeAspect="1"/>
          </p:cNvPicPr>
          <p:nvPr/>
        </p:nvPicPr>
        <p:blipFill rotWithShape="1">
          <a:blip r:embed="rId2"/>
          <a:srcRect l="27001" t="6873" r="26813" b="7733"/>
          <a:stretch/>
        </p:blipFill>
        <p:spPr>
          <a:xfrm>
            <a:off x="-2604" y="3019039"/>
            <a:ext cx="3127543" cy="3840480"/>
          </a:xfrm>
          <a:prstGeom prst="rect">
            <a:avLst/>
          </a:prstGeom>
        </p:spPr>
      </p:pic>
      <p:pic>
        <p:nvPicPr>
          <p:cNvPr id="5" name="Picture 4"/>
          <p:cNvPicPr>
            <a:picLocks noChangeAspect="1"/>
          </p:cNvPicPr>
          <p:nvPr/>
        </p:nvPicPr>
        <p:blipFill rotWithShape="1">
          <a:blip r:embed="rId3"/>
          <a:srcRect l="7379" t="9297" r="7230" b="10386"/>
          <a:stretch/>
        </p:blipFill>
        <p:spPr>
          <a:xfrm>
            <a:off x="2996198" y="3013797"/>
            <a:ext cx="6147802" cy="3840480"/>
          </a:xfrm>
          <a:prstGeom prst="rect">
            <a:avLst/>
          </a:prstGeom>
        </p:spPr>
      </p:pic>
      <p:pic>
        <p:nvPicPr>
          <p:cNvPr id="6" name="Picture 5"/>
          <p:cNvPicPr>
            <a:picLocks noChangeAspect="1"/>
          </p:cNvPicPr>
          <p:nvPr/>
        </p:nvPicPr>
        <p:blipFill rotWithShape="1">
          <a:blip r:embed="rId3"/>
          <a:srcRect r="90231" b="77463"/>
          <a:stretch/>
        </p:blipFill>
        <p:spPr>
          <a:xfrm>
            <a:off x="8033656" y="5291976"/>
            <a:ext cx="954869" cy="1463040"/>
          </a:xfrm>
          <a:prstGeom prst="rect">
            <a:avLst/>
          </a:prstGeom>
        </p:spPr>
      </p:pic>
      <p:pic>
        <p:nvPicPr>
          <p:cNvPr id="4" name="Picture 3"/>
          <p:cNvPicPr>
            <a:picLocks noChangeAspect="1"/>
          </p:cNvPicPr>
          <p:nvPr/>
        </p:nvPicPr>
        <p:blipFill rotWithShape="1">
          <a:blip r:embed="rId2"/>
          <a:srcRect l="91120" t="2427" b="80365"/>
          <a:stretch/>
        </p:blipFill>
        <p:spPr>
          <a:xfrm>
            <a:off x="2996198" y="3183614"/>
            <a:ext cx="811989" cy="1045029"/>
          </a:xfrm>
          <a:prstGeom prst="rect">
            <a:avLst/>
          </a:prstGeom>
        </p:spPr>
      </p:pic>
    </p:spTree>
    <p:extLst>
      <p:ext uri="{BB962C8B-B14F-4D97-AF65-F5344CB8AC3E}">
        <p14:creationId xmlns:p14="http://schemas.microsoft.com/office/powerpoint/2010/main" val="1611213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57581" y="3086916"/>
            <a:ext cx="5290457" cy="3771084"/>
          </a:xfrm>
          <a:prstGeom prst="rect">
            <a:avLst/>
          </a:prstGeom>
          <a:noFill/>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0"/>
            <a:ext cx="4918165" cy="3516767"/>
          </a:xfrm>
          <a:prstGeom prst="rect">
            <a:avLst/>
          </a:prstGeom>
        </p:spPr>
      </p:pic>
      <p:sp>
        <p:nvSpPr>
          <p:cNvPr id="5" name="TextBox 4"/>
          <p:cNvSpPr txBox="1"/>
          <p:nvPr/>
        </p:nvSpPr>
        <p:spPr>
          <a:xfrm>
            <a:off x="3278777" y="444138"/>
            <a:ext cx="731520" cy="923330"/>
          </a:xfrm>
          <a:prstGeom prst="rect">
            <a:avLst/>
          </a:prstGeom>
          <a:noFill/>
        </p:spPr>
        <p:txBody>
          <a:bodyPr wrap="square" rtlCol="0">
            <a:spAutoFit/>
          </a:bodyPr>
          <a:lstStyle/>
          <a:p>
            <a:r>
              <a:rPr lang="en-US" dirty="0" smtClean="0">
                <a:solidFill>
                  <a:schemeClr val="bg2">
                    <a:lumMod val="75000"/>
                  </a:schemeClr>
                </a:solidFill>
              </a:rPr>
              <a:t>Ba</a:t>
            </a:r>
          </a:p>
          <a:p>
            <a:r>
              <a:rPr lang="en-US" dirty="0" smtClean="0">
                <a:solidFill>
                  <a:srgbClr val="00B0F0"/>
                </a:solidFill>
              </a:rPr>
              <a:t>Sb</a:t>
            </a:r>
          </a:p>
          <a:p>
            <a:r>
              <a:rPr lang="en-US" dirty="0">
                <a:solidFill>
                  <a:srgbClr val="FFC000"/>
                </a:solidFill>
              </a:rPr>
              <a:t>S</a:t>
            </a:r>
          </a:p>
        </p:txBody>
      </p:sp>
      <p:sp>
        <p:nvSpPr>
          <p:cNvPr id="2" name="TextBox 1"/>
          <p:cNvSpPr txBox="1"/>
          <p:nvPr/>
        </p:nvSpPr>
        <p:spPr>
          <a:xfrm>
            <a:off x="5390707" y="444138"/>
            <a:ext cx="2679405" cy="1015663"/>
          </a:xfrm>
          <a:prstGeom prst="rect">
            <a:avLst/>
          </a:prstGeom>
          <a:noFill/>
        </p:spPr>
        <p:txBody>
          <a:bodyPr wrap="square" rtlCol="0">
            <a:spAutoFit/>
          </a:bodyPr>
          <a:lstStyle/>
          <a:p>
            <a:r>
              <a:rPr lang="en-US" sz="2000" dirty="0" smtClean="0"/>
              <a:t>Bandgap of 1.6 eV will shrink as Sb is substituted by Bi</a:t>
            </a:r>
            <a:endParaRPr lang="en-US" sz="2000" dirty="0"/>
          </a:p>
        </p:txBody>
      </p:sp>
      <p:sp>
        <p:nvSpPr>
          <p:cNvPr id="6" name="TextBox 5"/>
          <p:cNvSpPr txBox="1"/>
          <p:nvPr/>
        </p:nvSpPr>
        <p:spPr>
          <a:xfrm>
            <a:off x="5513664" y="2732973"/>
            <a:ext cx="3438874" cy="707886"/>
          </a:xfrm>
          <a:prstGeom prst="rect">
            <a:avLst/>
          </a:prstGeom>
          <a:noFill/>
        </p:spPr>
        <p:txBody>
          <a:bodyPr wrap="square" rtlCol="0">
            <a:spAutoFit/>
          </a:bodyPr>
          <a:lstStyle/>
          <a:p>
            <a:r>
              <a:rPr lang="en-US" sz="2000" dirty="0" smtClean="0"/>
              <a:t>Confirmed by UV/Vis/NIR spectroscopy</a:t>
            </a:r>
            <a:endParaRPr lang="en-US" sz="2000" dirty="0"/>
          </a:p>
        </p:txBody>
      </p:sp>
    </p:spTree>
    <p:extLst>
      <p:ext uri="{BB962C8B-B14F-4D97-AF65-F5344CB8AC3E}">
        <p14:creationId xmlns:p14="http://schemas.microsoft.com/office/powerpoint/2010/main" val="2851778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Metal flux allows higher temperatures</a:t>
            </a:r>
            <a:endParaRPr lang="en-US" altLang="en-US" sz="2800" b="1" dirty="0">
              <a:latin typeface="Helvetica" pitchFamily="34" charset="0"/>
            </a:endParaRPr>
          </a:p>
        </p:txBody>
      </p:sp>
      <p:sp>
        <p:nvSpPr>
          <p:cNvPr id="3" name="Text Box 34"/>
          <p:cNvSpPr txBox="1">
            <a:spLocks noChangeArrowheads="1"/>
          </p:cNvSpPr>
          <p:nvPr/>
        </p:nvSpPr>
        <p:spPr bwMode="auto">
          <a:xfrm>
            <a:off x="285750" y="596900"/>
            <a:ext cx="8572500" cy="1785104"/>
          </a:xfrm>
          <a:prstGeom prst="rect">
            <a:avLst/>
          </a:prstGeom>
          <a:noFill/>
          <a:ln w="9525">
            <a:noFill/>
            <a:miter lim="800000"/>
            <a:headEnd/>
            <a:tailEnd/>
          </a:ln>
        </p:spPr>
        <p:txBody>
          <a:bodyPr>
            <a:spAutoFit/>
          </a:bodyPr>
          <a:lstStyle/>
          <a:p>
            <a:pPr>
              <a:spcBef>
                <a:spcPct val="50000"/>
              </a:spcBef>
            </a:pPr>
            <a:r>
              <a:rPr lang="en-US" altLang="en-US" sz="2000" dirty="0" err="1" smtClean="0">
                <a:latin typeface="Arial" charset="0"/>
              </a:rPr>
              <a:t>BaS</a:t>
            </a:r>
            <a:r>
              <a:rPr lang="en-US" altLang="en-US" sz="2000" dirty="0">
                <a:latin typeface="Arial" charset="0"/>
              </a:rPr>
              <a:t> </a:t>
            </a:r>
            <a:r>
              <a:rPr lang="en-US" altLang="en-US" sz="2000" dirty="0" smtClean="0">
                <a:latin typeface="Arial" charset="0"/>
              </a:rPr>
              <a:t>/ S / M flux</a:t>
            </a:r>
          </a:p>
          <a:p>
            <a:pPr>
              <a:spcBef>
                <a:spcPct val="50000"/>
              </a:spcBef>
            </a:pPr>
            <a:r>
              <a:rPr lang="en-US" altLang="en-US" sz="2000" dirty="0" smtClean="0">
                <a:latin typeface="Arial" charset="0"/>
              </a:rPr>
              <a:t>Need high enough temperature for </a:t>
            </a:r>
            <a:r>
              <a:rPr lang="en-US" altLang="en-US" sz="2000" dirty="0" err="1" smtClean="0">
                <a:latin typeface="Arial" charset="0"/>
              </a:rPr>
              <a:t>BaS</a:t>
            </a:r>
            <a:r>
              <a:rPr lang="en-US" altLang="en-US" sz="2000" dirty="0" smtClean="0">
                <a:latin typeface="Arial" charset="0"/>
              </a:rPr>
              <a:t>, S, </a:t>
            </a:r>
            <a:r>
              <a:rPr lang="en-US" altLang="en-US" sz="2000" dirty="0" err="1" smtClean="0">
                <a:latin typeface="Arial" charset="0"/>
              </a:rPr>
              <a:t>M</a:t>
            </a:r>
            <a:r>
              <a:rPr lang="en-US" altLang="en-US" sz="2000" baseline="-25000" dirty="0" err="1" smtClean="0">
                <a:latin typeface="Arial" charset="0"/>
              </a:rPr>
              <a:t>x</a:t>
            </a:r>
            <a:r>
              <a:rPr lang="en-US" altLang="en-US" sz="2000" dirty="0" err="1" smtClean="0">
                <a:latin typeface="Arial" charset="0"/>
              </a:rPr>
              <a:t>S</a:t>
            </a:r>
            <a:r>
              <a:rPr lang="en-US" altLang="en-US" sz="2000" baseline="-25000" dirty="0" err="1" smtClean="0">
                <a:latin typeface="Arial" charset="0"/>
              </a:rPr>
              <a:t>y</a:t>
            </a:r>
            <a:r>
              <a:rPr lang="en-US" altLang="en-US" sz="2000" dirty="0" smtClean="0">
                <a:latin typeface="Arial" charset="0"/>
              </a:rPr>
              <a:t> to react; crystal growth</a:t>
            </a:r>
          </a:p>
          <a:p>
            <a:pPr>
              <a:spcBef>
                <a:spcPct val="50000"/>
              </a:spcBef>
            </a:pPr>
            <a:r>
              <a:rPr lang="en-US" altLang="en-US" sz="2000" dirty="0" smtClean="0">
                <a:latin typeface="Arial" charset="0"/>
              </a:rPr>
              <a:t>Possible sulfur vapor pressure?</a:t>
            </a:r>
          </a:p>
          <a:p>
            <a:pPr>
              <a:spcBef>
                <a:spcPct val="50000"/>
              </a:spcBef>
            </a:pPr>
            <a:r>
              <a:rPr lang="en-US" altLang="en-US" sz="2000" dirty="0">
                <a:latin typeface="Arial" charset="0"/>
              </a:rPr>
              <a:t>	</a:t>
            </a:r>
            <a:endParaRPr lang="en-US" altLang="en-US" sz="2000" baseline="-25000" dirty="0">
              <a:latin typeface="Arial" charset="0"/>
            </a:endParaRPr>
          </a:p>
        </p:txBody>
      </p:sp>
      <p:pic>
        <p:nvPicPr>
          <p:cNvPr id="4" name="Picture 3"/>
          <p:cNvPicPr>
            <a:picLocks noChangeAspect="1"/>
          </p:cNvPicPr>
          <p:nvPr/>
        </p:nvPicPr>
        <p:blipFill>
          <a:blip r:embed="rId2"/>
          <a:stretch>
            <a:fillRect/>
          </a:stretch>
        </p:blipFill>
        <p:spPr>
          <a:xfrm>
            <a:off x="2011680" y="2120384"/>
            <a:ext cx="4599614" cy="3530221"/>
          </a:xfrm>
          <a:prstGeom prst="rect">
            <a:avLst/>
          </a:prstGeom>
        </p:spPr>
      </p:pic>
      <p:sp>
        <p:nvSpPr>
          <p:cNvPr id="5" name="Text Box 34"/>
          <p:cNvSpPr txBox="1">
            <a:spLocks noChangeArrowheads="1"/>
          </p:cNvSpPr>
          <p:nvPr/>
        </p:nvSpPr>
        <p:spPr bwMode="auto">
          <a:xfrm>
            <a:off x="409274" y="5650605"/>
            <a:ext cx="8572500" cy="646331"/>
          </a:xfrm>
          <a:prstGeom prst="rect">
            <a:avLst/>
          </a:prstGeom>
          <a:noFill/>
          <a:ln w="9525">
            <a:noFill/>
            <a:miter lim="800000"/>
            <a:headEnd/>
            <a:tailEnd/>
          </a:ln>
        </p:spPr>
        <p:txBody>
          <a:bodyPr>
            <a:spAutoFit/>
          </a:bodyPr>
          <a:lstStyle/>
          <a:p>
            <a:pPr>
              <a:spcBef>
                <a:spcPct val="50000"/>
              </a:spcBef>
            </a:pPr>
            <a:r>
              <a:rPr lang="en-US" altLang="en-US" sz="1800" dirty="0" smtClean="0">
                <a:latin typeface="Arial" charset="0"/>
              </a:rPr>
              <a:t>Canfield et al. found ratio up to S</a:t>
            </a:r>
            <a:r>
              <a:rPr lang="en-US" altLang="en-US" sz="1800" baseline="-25000" dirty="0" smtClean="0">
                <a:latin typeface="Arial" charset="0"/>
              </a:rPr>
              <a:t>40</a:t>
            </a:r>
            <a:r>
              <a:rPr lang="en-US" altLang="en-US" sz="1800" dirty="0" smtClean="0">
                <a:latin typeface="Arial" charset="0"/>
              </a:rPr>
              <a:t>Bi</a:t>
            </a:r>
            <a:r>
              <a:rPr lang="en-US" altLang="en-US" sz="1800" baseline="-25000" dirty="0" smtClean="0">
                <a:latin typeface="Arial" charset="0"/>
              </a:rPr>
              <a:t>60</a:t>
            </a:r>
            <a:r>
              <a:rPr lang="en-US" altLang="en-US" sz="1800" dirty="0" smtClean="0">
                <a:latin typeface="Arial" charset="0"/>
              </a:rPr>
              <a:t> can be heated up to 1000 °C without rupturing tube or detectable evaporation of S</a:t>
            </a:r>
            <a:endParaRPr lang="en-US" altLang="en-US" sz="1800" baseline="-25000" dirty="0">
              <a:latin typeface="Arial" charset="0"/>
            </a:endParaRPr>
          </a:p>
        </p:txBody>
      </p:sp>
      <p:pic>
        <p:nvPicPr>
          <p:cNvPr id="6" name="Picture 5"/>
          <p:cNvPicPr>
            <a:picLocks noChangeAspect="1"/>
          </p:cNvPicPr>
          <p:nvPr/>
        </p:nvPicPr>
        <p:blipFill>
          <a:blip r:embed="rId3"/>
          <a:stretch>
            <a:fillRect/>
          </a:stretch>
        </p:blipFill>
        <p:spPr>
          <a:xfrm>
            <a:off x="122120" y="6367698"/>
            <a:ext cx="3104337" cy="365760"/>
          </a:xfrm>
          <a:prstGeom prst="rect">
            <a:avLst/>
          </a:prstGeom>
        </p:spPr>
      </p:pic>
    </p:spTree>
    <p:extLst>
      <p:ext uri="{BB962C8B-B14F-4D97-AF65-F5344CB8AC3E}">
        <p14:creationId xmlns:p14="http://schemas.microsoft.com/office/powerpoint/2010/main" val="2997786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167124"/>
            <a:ext cx="7772400" cy="596900"/>
          </a:xfrm>
          <a:prstGeom prst="rect">
            <a:avLst/>
          </a:prstGeom>
          <a:noFill/>
          <a:ln w="9525">
            <a:noFill/>
            <a:miter lim="800000"/>
            <a:headEnd/>
            <a:tailEnd/>
          </a:ln>
        </p:spPr>
        <p:txBody>
          <a:bodyPr anchor="ctr"/>
          <a:lstStyle/>
          <a:p>
            <a:pPr algn="ctr"/>
            <a:r>
              <a:rPr lang="en-US" altLang="en-US" sz="2800" dirty="0" err="1" smtClean="0">
                <a:sym typeface="Wingdings" panose="05000000000000000000" pitchFamily="2" charset="2"/>
              </a:rPr>
              <a:t>BaS</a:t>
            </a:r>
            <a:r>
              <a:rPr lang="en-US" altLang="en-US" sz="2800" dirty="0" smtClean="0">
                <a:sym typeface="Wingdings" panose="05000000000000000000" pitchFamily="2" charset="2"/>
              </a:rPr>
              <a:t> </a:t>
            </a:r>
            <a:r>
              <a:rPr lang="en-US" altLang="en-US" sz="2800" dirty="0">
                <a:sym typeface="Wingdings" panose="05000000000000000000" pitchFamily="2" charset="2"/>
              </a:rPr>
              <a:t>+ S in excess </a:t>
            </a:r>
            <a:r>
              <a:rPr lang="en-US" altLang="en-US" sz="2800" b="1" dirty="0">
                <a:solidFill>
                  <a:srgbClr val="0000FF"/>
                </a:solidFill>
                <a:sym typeface="Wingdings" panose="05000000000000000000" pitchFamily="2" charset="2"/>
              </a:rPr>
              <a:t>M flux</a:t>
            </a:r>
            <a:endParaRPr lang="en-US" altLang="en-US" sz="2800" b="1" dirty="0">
              <a:solidFill>
                <a:srgbClr val="0000FF"/>
              </a:solidFill>
            </a:endParaRPr>
          </a:p>
          <a:p>
            <a:pPr algn="ctr"/>
            <a:r>
              <a:rPr lang="en-US" altLang="en-US" sz="2800" b="1" dirty="0" smtClean="0">
                <a:latin typeface="Helvetica" pitchFamily="34" charset="0"/>
              </a:rPr>
              <a:t>Possible products</a:t>
            </a:r>
            <a:endParaRPr lang="en-US" altLang="en-US" sz="2800" b="1" dirty="0">
              <a:latin typeface="Helvetica" pitchFamily="34" charset="0"/>
            </a:endParaRPr>
          </a:p>
        </p:txBody>
      </p:sp>
      <p:sp>
        <p:nvSpPr>
          <p:cNvPr id="3" name="Text Box 34"/>
          <p:cNvSpPr txBox="1">
            <a:spLocks noChangeArrowheads="1"/>
          </p:cNvSpPr>
          <p:nvPr/>
        </p:nvSpPr>
        <p:spPr bwMode="auto">
          <a:xfrm>
            <a:off x="285750" y="764024"/>
            <a:ext cx="8572500" cy="6093976"/>
          </a:xfrm>
          <a:prstGeom prst="rect">
            <a:avLst/>
          </a:prstGeom>
          <a:noFill/>
          <a:ln w="9525">
            <a:noFill/>
            <a:miter lim="800000"/>
            <a:headEnd/>
            <a:tailEnd/>
          </a:ln>
        </p:spPr>
        <p:txBody>
          <a:bodyPr>
            <a:spAutoFit/>
          </a:bodyPr>
          <a:lstStyle/>
          <a:p>
            <a:pPr>
              <a:spcBef>
                <a:spcPct val="50000"/>
              </a:spcBef>
            </a:pPr>
            <a:r>
              <a:rPr lang="en-US" altLang="en-US" sz="2000" dirty="0" err="1" smtClean="0">
                <a:latin typeface="Arial" charset="0"/>
              </a:rPr>
              <a:t>BaS</a:t>
            </a:r>
            <a:r>
              <a:rPr lang="en-US" altLang="en-US" sz="2000" dirty="0">
                <a:latin typeface="Arial" charset="0"/>
              </a:rPr>
              <a:t> </a:t>
            </a:r>
            <a:r>
              <a:rPr lang="en-US" altLang="en-US" sz="2000" dirty="0" smtClean="0">
                <a:latin typeface="Arial" charset="0"/>
              </a:rPr>
              <a:t>/ S / </a:t>
            </a:r>
            <a:r>
              <a:rPr lang="en-US" altLang="en-US" sz="2000" b="1" dirty="0" smtClean="0">
                <a:solidFill>
                  <a:srgbClr val="0000FF"/>
                </a:solidFill>
                <a:latin typeface="Arial" charset="0"/>
              </a:rPr>
              <a:t>Bi</a:t>
            </a:r>
          </a:p>
          <a:p>
            <a:pPr>
              <a:spcBef>
                <a:spcPct val="50000"/>
              </a:spcBef>
            </a:pPr>
            <a:r>
              <a:rPr lang="en-US" altLang="en-US" sz="2000" dirty="0">
                <a:latin typeface="Arial" charset="0"/>
              </a:rPr>
              <a:t>	</a:t>
            </a:r>
            <a:r>
              <a:rPr lang="en-US" altLang="en-US" sz="2000" dirty="0" smtClean="0">
                <a:latin typeface="Symbol" panose="05050102010706020507" pitchFamily="18" charset="2"/>
              </a:rPr>
              <a:t>a</a:t>
            </a:r>
            <a:r>
              <a:rPr lang="en-US" altLang="en-US" sz="2000" dirty="0" smtClean="0">
                <a:latin typeface="Arial" charset="0"/>
              </a:rPr>
              <a:t>-BaBi</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4</a:t>
            </a:r>
            <a:r>
              <a:rPr lang="en-US" altLang="en-US" sz="2000" dirty="0" smtClean="0">
                <a:latin typeface="Arial" charset="0"/>
              </a:rPr>
              <a:t>, </a:t>
            </a:r>
            <a:r>
              <a:rPr lang="en-US" altLang="en-US" sz="2000" dirty="0" smtClean="0">
                <a:latin typeface="Symbol" panose="05050102010706020507" pitchFamily="18" charset="2"/>
              </a:rPr>
              <a:t>b</a:t>
            </a:r>
            <a:r>
              <a:rPr lang="en-US" altLang="en-US" sz="2000" dirty="0" smtClean="0">
                <a:latin typeface="Arial" charset="0"/>
              </a:rPr>
              <a:t>-BaBi</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4</a:t>
            </a:r>
          </a:p>
          <a:p>
            <a:pPr>
              <a:spcBef>
                <a:spcPct val="50000"/>
              </a:spcBef>
            </a:pPr>
            <a:endParaRPr lang="en-US" altLang="en-US" sz="2000" dirty="0">
              <a:latin typeface="Arial" charset="0"/>
            </a:endParaRPr>
          </a:p>
          <a:p>
            <a:pPr>
              <a:spcBef>
                <a:spcPct val="50000"/>
              </a:spcBef>
            </a:pPr>
            <a:r>
              <a:rPr lang="en-US" altLang="en-US" sz="2000" dirty="0" err="1" smtClean="0">
                <a:latin typeface="Arial" charset="0"/>
              </a:rPr>
              <a:t>BaS</a:t>
            </a:r>
            <a:r>
              <a:rPr lang="en-US" altLang="en-US" sz="2000" dirty="0">
                <a:latin typeface="Arial" charset="0"/>
              </a:rPr>
              <a:t> </a:t>
            </a:r>
            <a:r>
              <a:rPr lang="en-US" altLang="en-US" sz="2000" dirty="0" smtClean="0">
                <a:latin typeface="Arial" charset="0"/>
              </a:rPr>
              <a:t>/ S / </a:t>
            </a:r>
            <a:r>
              <a:rPr lang="en-US" altLang="en-US" sz="2000" b="1" dirty="0" smtClean="0">
                <a:solidFill>
                  <a:srgbClr val="0000FF"/>
                </a:solidFill>
                <a:latin typeface="Arial" charset="0"/>
              </a:rPr>
              <a:t>Sn</a:t>
            </a:r>
            <a:endParaRPr lang="en-US" altLang="en-US" sz="2000" b="1" baseline="-25000" dirty="0" smtClean="0">
              <a:solidFill>
                <a:srgbClr val="0000FF"/>
              </a:solidFill>
              <a:latin typeface="Arial" charset="0"/>
            </a:endParaRPr>
          </a:p>
          <a:p>
            <a:pPr>
              <a:spcBef>
                <a:spcPct val="50000"/>
              </a:spcBef>
            </a:pPr>
            <a:r>
              <a:rPr lang="en-US" altLang="en-US" sz="2000" dirty="0">
                <a:latin typeface="Arial" charset="0"/>
              </a:rPr>
              <a:t>	</a:t>
            </a:r>
            <a:r>
              <a:rPr lang="en-US" altLang="en-US" sz="2000" dirty="0" smtClean="0">
                <a:latin typeface="Arial" charset="0"/>
              </a:rPr>
              <a:t>BaSnS</a:t>
            </a:r>
            <a:r>
              <a:rPr lang="en-US" altLang="en-US" sz="2000" baseline="-25000" dirty="0" smtClean="0">
                <a:latin typeface="Arial" charset="0"/>
              </a:rPr>
              <a:t>2</a:t>
            </a:r>
            <a:r>
              <a:rPr lang="en-US" altLang="en-US" sz="2000" dirty="0" smtClean="0">
                <a:latin typeface="Arial" charset="0"/>
              </a:rPr>
              <a:t>, Ba</a:t>
            </a:r>
            <a:r>
              <a:rPr lang="en-US" altLang="en-US" sz="2000" baseline="-25000" dirty="0" smtClean="0">
                <a:latin typeface="Arial" charset="0"/>
              </a:rPr>
              <a:t>3</a:t>
            </a:r>
            <a:r>
              <a:rPr lang="en-US" altLang="en-US" sz="2000" dirty="0" smtClean="0">
                <a:latin typeface="Arial" charset="0"/>
              </a:rPr>
              <a:t>Sn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7</a:t>
            </a:r>
            <a:r>
              <a:rPr lang="en-US" altLang="en-US" sz="2000" dirty="0" smtClean="0">
                <a:latin typeface="Arial" charset="0"/>
              </a:rPr>
              <a:t>, BaSn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3</a:t>
            </a:r>
            <a:r>
              <a:rPr lang="en-US" altLang="en-US" sz="2000" dirty="0" smtClean="0">
                <a:latin typeface="Arial" charset="0"/>
              </a:rPr>
              <a:t>, Ba</a:t>
            </a:r>
            <a:r>
              <a:rPr lang="en-US" altLang="en-US" sz="2000" baseline="-25000" dirty="0" smtClean="0">
                <a:latin typeface="Arial" charset="0"/>
              </a:rPr>
              <a:t>2</a:t>
            </a:r>
            <a:r>
              <a:rPr lang="en-US" altLang="en-US" sz="2000" dirty="0" smtClean="0">
                <a:latin typeface="Arial" charset="0"/>
              </a:rPr>
              <a:t>SnS</a:t>
            </a:r>
            <a:r>
              <a:rPr lang="en-US" altLang="en-US" sz="2000" baseline="-25000" dirty="0" smtClean="0">
                <a:latin typeface="Arial" charset="0"/>
              </a:rPr>
              <a:t>4</a:t>
            </a:r>
            <a:r>
              <a:rPr lang="en-US" altLang="en-US" sz="2000" dirty="0" smtClean="0">
                <a:latin typeface="Arial" charset="0"/>
              </a:rPr>
              <a:t>, Ba</a:t>
            </a:r>
            <a:r>
              <a:rPr lang="en-US" altLang="en-US" sz="2000" baseline="-25000" dirty="0" smtClean="0">
                <a:latin typeface="Arial" charset="0"/>
              </a:rPr>
              <a:t>7</a:t>
            </a:r>
            <a:r>
              <a:rPr lang="en-US" altLang="en-US" sz="2000" dirty="0" smtClean="0">
                <a:latin typeface="Arial" charset="0"/>
              </a:rPr>
              <a:t>Sn</a:t>
            </a:r>
            <a:r>
              <a:rPr lang="en-US" altLang="en-US" sz="2000" baseline="-25000" dirty="0" smtClean="0">
                <a:latin typeface="Arial" charset="0"/>
              </a:rPr>
              <a:t>3</a:t>
            </a:r>
            <a:r>
              <a:rPr lang="en-US" altLang="en-US" sz="2000" dirty="0" smtClean="0">
                <a:latin typeface="Arial" charset="0"/>
              </a:rPr>
              <a:t>S</a:t>
            </a:r>
            <a:r>
              <a:rPr lang="en-US" altLang="en-US" sz="2000" baseline="-25000" dirty="0" smtClean="0">
                <a:latin typeface="Arial" charset="0"/>
              </a:rPr>
              <a:t>13</a:t>
            </a:r>
            <a:r>
              <a:rPr lang="en-US" altLang="en-US" sz="2000" dirty="0" smtClean="0">
                <a:latin typeface="Arial" charset="0"/>
              </a:rPr>
              <a:t>, Ba</a:t>
            </a:r>
            <a:r>
              <a:rPr lang="en-US" altLang="en-US" sz="2000" baseline="-25000" dirty="0" smtClean="0">
                <a:latin typeface="Arial" charset="0"/>
              </a:rPr>
              <a:t>12</a:t>
            </a:r>
            <a:r>
              <a:rPr lang="en-US" altLang="en-US" sz="2000" dirty="0" smtClean="0">
                <a:latin typeface="Arial" charset="0"/>
              </a:rPr>
              <a:t>Sn</a:t>
            </a:r>
            <a:r>
              <a:rPr lang="en-US" altLang="en-US" sz="2000" baseline="-25000" dirty="0" smtClean="0">
                <a:latin typeface="Arial" charset="0"/>
              </a:rPr>
              <a:t>4</a:t>
            </a:r>
            <a:r>
              <a:rPr lang="en-US" altLang="en-US" sz="2000" dirty="0" smtClean="0">
                <a:latin typeface="Arial" charset="0"/>
              </a:rPr>
              <a:t>S</a:t>
            </a:r>
            <a:r>
              <a:rPr lang="en-US" altLang="en-US" sz="2000" baseline="-25000" dirty="0" smtClean="0">
                <a:latin typeface="Arial" charset="0"/>
              </a:rPr>
              <a:t>23</a:t>
            </a:r>
            <a:r>
              <a:rPr lang="en-US" altLang="en-US" sz="2000" dirty="0" smtClean="0">
                <a:latin typeface="Arial" charset="0"/>
              </a:rPr>
              <a:t>, 	Ba</a:t>
            </a:r>
            <a:r>
              <a:rPr lang="en-US" altLang="en-US" sz="2000" baseline="-25000" dirty="0" smtClean="0">
                <a:latin typeface="Arial" charset="0"/>
              </a:rPr>
              <a:t>7</a:t>
            </a:r>
            <a:r>
              <a:rPr lang="en-US" altLang="en-US" sz="2000" dirty="0" smtClean="0">
                <a:latin typeface="Arial" charset="0"/>
              </a:rPr>
              <a:t>Sn</a:t>
            </a:r>
            <a:r>
              <a:rPr lang="en-US" altLang="en-US" sz="2000" baseline="-25000" dirty="0" smtClean="0">
                <a:latin typeface="Arial" charset="0"/>
              </a:rPr>
              <a:t>5</a:t>
            </a:r>
            <a:r>
              <a:rPr lang="en-US" altLang="en-US" sz="2000" dirty="0" smtClean="0">
                <a:latin typeface="Arial" charset="0"/>
              </a:rPr>
              <a:t>S</a:t>
            </a:r>
            <a:r>
              <a:rPr lang="en-US" altLang="en-US" sz="2000" baseline="-25000" dirty="0" smtClean="0">
                <a:latin typeface="Arial" charset="0"/>
              </a:rPr>
              <a:t>15</a:t>
            </a:r>
            <a:r>
              <a:rPr lang="en-US" altLang="en-US" sz="2000" dirty="0" smtClean="0">
                <a:latin typeface="Arial" charset="0"/>
              </a:rPr>
              <a:t>, BaSn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5</a:t>
            </a:r>
            <a:r>
              <a:rPr lang="en-US" altLang="en-US" sz="2000" dirty="0" smtClean="0">
                <a:latin typeface="Arial" charset="0"/>
              </a:rPr>
              <a:t>, Ba</a:t>
            </a:r>
            <a:r>
              <a:rPr lang="en-US" altLang="en-US" sz="2000" baseline="-25000" dirty="0" smtClean="0">
                <a:latin typeface="Arial" charset="0"/>
              </a:rPr>
              <a:t>6</a:t>
            </a:r>
            <a:r>
              <a:rPr lang="en-US" altLang="en-US" sz="2000" dirty="0" smtClean="0">
                <a:latin typeface="Arial" charset="0"/>
              </a:rPr>
              <a:t>Sn</a:t>
            </a:r>
            <a:r>
              <a:rPr lang="en-US" altLang="en-US" sz="2000" baseline="-25000" dirty="0" smtClean="0">
                <a:latin typeface="Arial" charset="0"/>
              </a:rPr>
              <a:t>7</a:t>
            </a:r>
            <a:r>
              <a:rPr lang="en-US" altLang="en-US" sz="2000" dirty="0" smtClean="0">
                <a:latin typeface="Arial" charset="0"/>
              </a:rPr>
              <a:t>S</a:t>
            </a:r>
            <a:r>
              <a:rPr lang="en-US" altLang="en-US" sz="2000" baseline="-25000" dirty="0" smtClean="0">
                <a:latin typeface="Arial" charset="0"/>
              </a:rPr>
              <a:t>20</a:t>
            </a:r>
            <a:r>
              <a:rPr lang="en-US" altLang="en-US" sz="2000" dirty="0" smtClean="0">
                <a:latin typeface="Arial" charset="0"/>
              </a:rPr>
              <a:t>, Ba</a:t>
            </a:r>
            <a:r>
              <a:rPr lang="en-US" altLang="en-US" sz="2000" baseline="-25000" dirty="0" smtClean="0">
                <a:latin typeface="Arial" charset="0"/>
              </a:rPr>
              <a:t>8</a:t>
            </a:r>
            <a:r>
              <a:rPr lang="en-US" altLang="en-US" sz="2000" dirty="0" smtClean="0">
                <a:latin typeface="Arial" charset="0"/>
              </a:rPr>
              <a:t>Sn</a:t>
            </a:r>
            <a:r>
              <a:rPr lang="en-US" altLang="en-US" sz="2000" baseline="-25000" dirty="0" smtClean="0">
                <a:latin typeface="Arial" charset="0"/>
              </a:rPr>
              <a:t>4</a:t>
            </a:r>
            <a:r>
              <a:rPr lang="en-US" altLang="en-US" sz="2000" dirty="0" smtClean="0">
                <a:latin typeface="Arial" charset="0"/>
              </a:rPr>
              <a:t>S</a:t>
            </a:r>
            <a:r>
              <a:rPr lang="en-US" altLang="en-US" sz="2000" baseline="-25000" dirty="0" smtClean="0">
                <a:latin typeface="Arial" charset="0"/>
              </a:rPr>
              <a:t>15</a:t>
            </a:r>
            <a:r>
              <a:rPr lang="en-US" altLang="en-US" sz="2000" dirty="0" smtClean="0">
                <a:latin typeface="Arial" charset="0"/>
              </a:rPr>
              <a:t>, BaSn</a:t>
            </a:r>
            <a:r>
              <a:rPr lang="en-US" altLang="en-US" sz="2000" baseline="-25000" dirty="0" smtClean="0">
                <a:latin typeface="Arial" charset="0"/>
              </a:rPr>
              <a:t>3</a:t>
            </a:r>
            <a:r>
              <a:rPr lang="en-US" altLang="en-US" sz="2000" dirty="0" smtClean="0">
                <a:latin typeface="Arial" charset="0"/>
              </a:rPr>
              <a:t>S</a:t>
            </a:r>
            <a:r>
              <a:rPr lang="en-US" altLang="en-US" sz="2000" baseline="-25000" dirty="0" smtClean="0">
                <a:latin typeface="Arial" charset="0"/>
              </a:rPr>
              <a:t>4</a:t>
            </a:r>
            <a:r>
              <a:rPr lang="en-US" altLang="en-US" sz="2000" dirty="0" smtClean="0">
                <a:latin typeface="Arial" charset="0"/>
              </a:rPr>
              <a:t>, BaSnS</a:t>
            </a:r>
            <a:r>
              <a:rPr lang="en-US" altLang="en-US" sz="2000" baseline="-25000" dirty="0" smtClean="0">
                <a:latin typeface="Arial" charset="0"/>
              </a:rPr>
              <a:t>3</a:t>
            </a:r>
            <a:endParaRPr lang="en-US" altLang="en-US" sz="2000" dirty="0" smtClean="0">
              <a:latin typeface="Arial" charset="0"/>
            </a:endParaRPr>
          </a:p>
          <a:p>
            <a:pPr>
              <a:spcBef>
                <a:spcPct val="50000"/>
              </a:spcBef>
            </a:pPr>
            <a:endParaRPr lang="en-US" altLang="en-US" sz="2000" dirty="0">
              <a:latin typeface="Arial" charset="0"/>
            </a:endParaRPr>
          </a:p>
          <a:p>
            <a:pPr>
              <a:spcBef>
                <a:spcPct val="50000"/>
              </a:spcBef>
            </a:pPr>
            <a:r>
              <a:rPr lang="en-US" altLang="en-US" sz="2000" dirty="0" err="1" smtClean="0">
                <a:latin typeface="Arial" charset="0"/>
              </a:rPr>
              <a:t>BaS</a:t>
            </a:r>
            <a:r>
              <a:rPr lang="en-US" altLang="en-US" sz="2000" dirty="0">
                <a:latin typeface="Arial" charset="0"/>
              </a:rPr>
              <a:t> </a:t>
            </a:r>
            <a:r>
              <a:rPr lang="en-US" altLang="en-US" sz="2000" dirty="0" smtClean="0">
                <a:latin typeface="Arial" charset="0"/>
              </a:rPr>
              <a:t>/ S / </a:t>
            </a:r>
            <a:r>
              <a:rPr lang="en-US" altLang="en-US" sz="2000" b="1" dirty="0" smtClean="0">
                <a:solidFill>
                  <a:srgbClr val="0000FF"/>
                </a:solidFill>
                <a:latin typeface="Arial" charset="0"/>
              </a:rPr>
              <a:t>Ga</a:t>
            </a:r>
          </a:p>
          <a:p>
            <a:pPr>
              <a:spcBef>
                <a:spcPct val="50000"/>
              </a:spcBef>
            </a:pPr>
            <a:r>
              <a:rPr lang="en-US" altLang="en-US" sz="2000" dirty="0">
                <a:latin typeface="Arial" charset="0"/>
              </a:rPr>
              <a:t>	</a:t>
            </a:r>
            <a:r>
              <a:rPr lang="en-US" altLang="en-US" sz="2000" dirty="0" smtClean="0">
                <a:latin typeface="Arial" charset="0"/>
              </a:rPr>
              <a:t>BaGa</a:t>
            </a:r>
            <a:r>
              <a:rPr lang="en-US" altLang="en-US" sz="2000" baseline="-25000" dirty="0" smtClean="0">
                <a:latin typeface="Arial" charset="0"/>
              </a:rPr>
              <a:t>4</a:t>
            </a:r>
            <a:r>
              <a:rPr lang="en-US" altLang="en-US" sz="2000" dirty="0" smtClean="0">
                <a:latin typeface="Arial" charset="0"/>
              </a:rPr>
              <a:t>S</a:t>
            </a:r>
            <a:r>
              <a:rPr lang="en-US" altLang="en-US" sz="2000" baseline="-25000" dirty="0" smtClean="0">
                <a:latin typeface="Arial" charset="0"/>
              </a:rPr>
              <a:t>7</a:t>
            </a:r>
            <a:r>
              <a:rPr lang="en-US" altLang="en-US" sz="2000" dirty="0" smtClean="0">
                <a:latin typeface="Arial" charset="0"/>
              </a:rPr>
              <a:t>, Ba</a:t>
            </a:r>
            <a:r>
              <a:rPr lang="en-US" altLang="en-US" sz="2000" baseline="-25000" dirty="0" smtClean="0">
                <a:latin typeface="Arial" charset="0"/>
              </a:rPr>
              <a:t>2</a:t>
            </a:r>
            <a:r>
              <a:rPr lang="en-US" altLang="en-US" sz="2000" dirty="0" smtClean="0">
                <a:latin typeface="Arial" charset="0"/>
              </a:rPr>
              <a:t>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5</a:t>
            </a:r>
            <a:r>
              <a:rPr lang="en-US" altLang="en-US" sz="2000" dirty="0" smtClean="0">
                <a:latin typeface="Arial" charset="0"/>
              </a:rPr>
              <a:t>, Ba</a:t>
            </a:r>
            <a:r>
              <a:rPr lang="en-US" altLang="en-US" sz="2000" baseline="-25000" dirty="0" smtClean="0">
                <a:latin typeface="Arial" charset="0"/>
              </a:rPr>
              <a:t>5</a:t>
            </a:r>
            <a:r>
              <a:rPr lang="en-US" altLang="en-US" sz="2000" dirty="0" smtClean="0">
                <a:latin typeface="Arial" charset="0"/>
              </a:rPr>
              <a:t>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8</a:t>
            </a:r>
            <a:r>
              <a:rPr lang="en-US" altLang="en-US" sz="2000" dirty="0" smtClean="0">
                <a:latin typeface="Arial" charset="0"/>
              </a:rPr>
              <a:t>, Ba</a:t>
            </a:r>
            <a:r>
              <a:rPr lang="en-US" altLang="en-US" sz="2000" baseline="-25000" dirty="0" smtClean="0">
                <a:latin typeface="Arial" charset="0"/>
              </a:rPr>
              <a:t>4</a:t>
            </a:r>
            <a:r>
              <a:rPr lang="en-US" altLang="en-US" sz="2000" dirty="0" smtClean="0">
                <a:latin typeface="Arial" charset="0"/>
              </a:rPr>
              <a:t>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7</a:t>
            </a:r>
            <a:r>
              <a:rPr lang="en-US" altLang="en-US" sz="2000" dirty="0" smtClean="0">
                <a:latin typeface="Arial" charset="0"/>
              </a:rPr>
              <a:t>, Ba</a:t>
            </a:r>
            <a:r>
              <a:rPr lang="en-US" altLang="en-US" sz="2000" baseline="-25000" dirty="0" smtClean="0">
                <a:latin typeface="Arial" charset="0"/>
              </a:rPr>
              <a:t>3</a:t>
            </a:r>
            <a:r>
              <a:rPr lang="en-US" altLang="en-US" sz="2000" dirty="0" smtClean="0">
                <a:latin typeface="Arial" charset="0"/>
              </a:rPr>
              <a:t>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6</a:t>
            </a:r>
            <a:r>
              <a:rPr lang="en-US" altLang="en-US" sz="2000" dirty="0" smtClean="0">
                <a:latin typeface="Arial" charset="0"/>
              </a:rPr>
              <a:t>, Ba</a:t>
            </a:r>
            <a:r>
              <a:rPr lang="en-US" altLang="en-US" sz="2000" baseline="-25000" dirty="0" smtClean="0">
                <a:latin typeface="Arial" charset="0"/>
              </a:rPr>
              <a:t>4</a:t>
            </a:r>
            <a:r>
              <a:rPr lang="en-US" altLang="en-US" sz="2000" dirty="0" smtClean="0">
                <a:latin typeface="Arial" charset="0"/>
              </a:rPr>
              <a:t>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8</a:t>
            </a:r>
            <a:r>
              <a:rPr lang="en-US" altLang="en-US" sz="2000" dirty="0" smtClean="0">
                <a:latin typeface="Arial" charset="0"/>
              </a:rPr>
              <a:t>, 	BaGa</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4</a:t>
            </a:r>
          </a:p>
          <a:p>
            <a:pPr>
              <a:spcBef>
                <a:spcPct val="50000"/>
              </a:spcBef>
            </a:pPr>
            <a:endParaRPr lang="en-US" altLang="en-US" sz="2000" dirty="0">
              <a:latin typeface="Arial" charset="0"/>
            </a:endParaRPr>
          </a:p>
          <a:p>
            <a:pPr>
              <a:spcBef>
                <a:spcPct val="50000"/>
              </a:spcBef>
            </a:pPr>
            <a:r>
              <a:rPr lang="en-US" altLang="en-US" sz="2000" dirty="0" err="1" smtClean="0">
                <a:latin typeface="Arial" charset="0"/>
              </a:rPr>
              <a:t>BaS</a:t>
            </a:r>
            <a:r>
              <a:rPr lang="en-US" altLang="en-US" sz="2000" dirty="0" smtClean="0">
                <a:latin typeface="Arial" charset="0"/>
              </a:rPr>
              <a:t> / S / </a:t>
            </a:r>
            <a:r>
              <a:rPr lang="en-US" altLang="en-US" sz="2000" b="1" dirty="0" smtClean="0">
                <a:solidFill>
                  <a:srgbClr val="0000FF"/>
                </a:solidFill>
                <a:latin typeface="Arial" charset="0"/>
              </a:rPr>
              <a:t>In</a:t>
            </a:r>
          </a:p>
          <a:p>
            <a:pPr>
              <a:spcBef>
                <a:spcPct val="50000"/>
              </a:spcBef>
            </a:pPr>
            <a:r>
              <a:rPr lang="en-US" altLang="en-US" sz="2000" dirty="0">
                <a:latin typeface="Arial" charset="0"/>
              </a:rPr>
              <a:t>	</a:t>
            </a:r>
            <a:r>
              <a:rPr lang="en-US" altLang="en-US" sz="2000" dirty="0" smtClean="0">
                <a:latin typeface="Arial" charset="0"/>
              </a:rPr>
              <a:t>BaIn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4</a:t>
            </a:r>
            <a:r>
              <a:rPr lang="en-US" altLang="en-US" sz="2000" dirty="0" smtClean="0">
                <a:latin typeface="Arial" charset="0"/>
              </a:rPr>
              <a:t>, Ba</a:t>
            </a:r>
            <a:r>
              <a:rPr lang="en-US" altLang="en-US" sz="2000" baseline="-25000" dirty="0" smtClean="0">
                <a:latin typeface="Arial" charset="0"/>
              </a:rPr>
              <a:t>2</a:t>
            </a:r>
            <a:r>
              <a:rPr lang="en-US" altLang="en-US" sz="2000" dirty="0" smtClean="0">
                <a:latin typeface="Arial" charset="0"/>
              </a:rPr>
              <a:t>In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5</a:t>
            </a:r>
            <a:r>
              <a:rPr lang="en-US" altLang="en-US" sz="2000" dirty="0" smtClean="0">
                <a:latin typeface="Arial" charset="0"/>
              </a:rPr>
              <a:t>, Ba</a:t>
            </a:r>
            <a:r>
              <a:rPr lang="en-US" altLang="en-US" sz="2000" baseline="-25000" dirty="0" smtClean="0">
                <a:latin typeface="Arial" charset="0"/>
              </a:rPr>
              <a:t>12</a:t>
            </a:r>
            <a:r>
              <a:rPr lang="en-US" altLang="en-US" sz="2000" dirty="0" smtClean="0">
                <a:latin typeface="Arial" charset="0"/>
              </a:rPr>
              <a:t>In</a:t>
            </a:r>
            <a:r>
              <a:rPr lang="en-US" altLang="en-US" sz="2000" baseline="-25000" dirty="0" smtClean="0">
                <a:latin typeface="Arial" charset="0"/>
              </a:rPr>
              <a:t>4</a:t>
            </a:r>
            <a:r>
              <a:rPr lang="en-US" altLang="en-US" sz="2000" dirty="0" smtClean="0">
                <a:latin typeface="Arial" charset="0"/>
              </a:rPr>
              <a:t>S</a:t>
            </a:r>
            <a:r>
              <a:rPr lang="en-US" altLang="en-US" sz="2000" baseline="-25000" dirty="0" smtClean="0">
                <a:latin typeface="Arial" charset="0"/>
              </a:rPr>
              <a:t>19</a:t>
            </a:r>
            <a:r>
              <a:rPr lang="en-US" altLang="en-US" sz="2000" dirty="0" smtClean="0">
                <a:latin typeface="Arial" charset="0"/>
              </a:rPr>
              <a:t>, Ba</a:t>
            </a:r>
            <a:r>
              <a:rPr lang="en-US" altLang="en-US" sz="2000" baseline="-25000" dirty="0" smtClean="0">
                <a:latin typeface="Arial" charset="0"/>
              </a:rPr>
              <a:t>4</a:t>
            </a:r>
            <a:r>
              <a:rPr lang="en-US" altLang="en-US" sz="2000" dirty="0" smtClean="0">
                <a:latin typeface="Arial" charset="0"/>
              </a:rPr>
              <a:t>In</a:t>
            </a:r>
            <a:r>
              <a:rPr lang="en-US" altLang="en-US" sz="2000" baseline="-25000" dirty="0" smtClean="0">
                <a:latin typeface="Arial" charset="0"/>
              </a:rPr>
              <a:t>2</a:t>
            </a:r>
            <a:r>
              <a:rPr lang="en-US" altLang="en-US" sz="2000" dirty="0" smtClean="0">
                <a:latin typeface="Arial" charset="0"/>
              </a:rPr>
              <a:t>S</a:t>
            </a:r>
            <a:r>
              <a:rPr lang="en-US" altLang="en-US" sz="2000" baseline="-25000" dirty="0" smtClean="0">
                <a:latin typeface="Arial" charset="0"/>
              </a:rPr>
              <a:t>8</a:t>
            </a:r>
          </a:p>
          <a:p>
            <a:pPr>
              <a:spcBef>
                <a:spcPct val="50000"/>
              </a:spcBef>
            </a:pPr>
            <a:endParaRPr lang="en-US" altLang="en-US" sz="2000" dirty="0">
              <a:latin typeface="Arial" charset="0"/>
            </a:endParaRPr>
          </a:p>
        </p:txBody>
      </p:sp>
    </p:spTree>
    <p:extLst>
      <p:ext uri="{BB962C8B-B14F-4D97-AF65-F5344CB8AC3E}">
        <p14:creationId xmlns:p14="http://schemas.microsoft.com/office/powerpoint/2010/main" val="30492182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288" t="12277" r="14984" b="12027"/>
          <a:stretch/>
        </p:blipFill>
        <p:spPr>
          <a:xfrm>
            <a:off x="2120329" y="3129275"/>
            <a:ext cx="5141705" cy="3728725"/>
          </a:xfrm>
          <a:prstGeom prst="rect">
            <a:avLst/>
          </a:prstGeom>
        </p:spPr>
      </p:pic>
      <p:pic>
        <p:nvPicPr>
          <p:cNvPr id="3" name="Picture 2"/>
          <p:cNvPicPr>
            <a:picLocks noChangeAspect="1"/>
          </p:cNvPicPr>
          <p:nvPr/>
        </p:nvPicPr>
        <p:blipFill rotWithShape="1">
          <a:blip r:embed="rId2"/>
          <a:srcRect l="87134" t="2739" r="-973" b="57819"/>
          <a:stretch/>
        </p:blipFill>
        <p:spPr>
          <a:xfrm>
            <a:off x="5840312" y="3678143"/>
            <a:ext cx="1421722" cy="2202026"/>
          </a:xfrm>
          <a:prstGeom prst="rect">
            <a:avLst/>
          </a:prstGeom>
        </p:spPr>
      </p:pic>
      <p:sp>
        <p:nvSpPr>
          <p:cNvPr id="4" name="Rectangle 2"/>
          <p:cNvSpPr>
            <a:spLocks noChangeArrowheads="1"/>
          </p:cNvSpPr>
          <p:nvPr/>
        </p:nvSpPr>
        <p:spPr bwMode="auto">
          <a:xfrm>
            <a:off x="494414" y="0"/>
            <a:ext cx="7772400" cy="596900"/>
          </a:xfrm>
          <a:prstGeom prst="rect">
            <a:avLst/>
          </a:prstGeom>
          <a:noFill/>
          <a:ln w="9525">
            <a:noFill/>
            <a:miter lim="800000"/>
            <a:headEnd/>
            <a:tailEnd/>
          </a:ln>
        </p:spPr>
        <p:txBody>
          <a:bodyPr anchor="ctr"/>
          <a:lstStyle/>
          <a:p>
            <a:pPr algn="ctr"/>
            <a:r>
              <a:rPr lang="en-US" altLang="en-US" sz="2800" b="1" dirty="0" smtClean="0">
                <a:latin typeface="Helvetica" pitchFamily="34" charset="0"/>
              </a:rPr>
              <a:t>Indium flux reactions</a:t>
            </a:r>
            <a:endParaRPr lang="en-US" altLang="en-US" sz="2800" b="1" baseline="-25000" dirty="0">
              <a:latin typeface="Helvetica" pitchFamily="34" charset="0"/>
            </a:endParaRPr>
          </a:p>
        </p:txBody>
      </p:sp>
      <p:sp>
        <p:nvSpPr>
          <p:cNvPr id="5" name="TextBox 4"/>
          <p:cNvSpPr txBox="1"/>
          <p:nvPr/>
        </p:nvSpPr>
        <p:spPr>
          <a:xfrm>
            <a:off x="382772" y="739703"/>
            <a:ext cx="7884042" cy="2246769"/>
          </a:xfrm>
          <a:prstGeom prst="rect">
            <a:avLst/>
          </a:prstGeom>
          <a:noFill/>
        </p:spPr>
        <p:txBody>
          <a:bodyPr wrap="square" rtlCol="0">
            <a:spAutoFit/>
          </a:bodyPr>
          <a:lstStyle/>
          <a:p>
            <a:r>
              <a:rPr lang="en-US" sz="2000" dirty="0" err="1" smtClean="0"/>
              <a:t>BaS</a:t>
            </a:r>
            <a:r>
              <a:rPr lang="en-US" sz="2000" dirty="0" smtClean="0"/>
              <a:t> + S in excess of indium metal   (1:1:10 </a:t>
            </a:r>
            <a:r>
              <a:rPr lang="en-US" sz="2000" dirty="0" err="1" smtClean="0"/>
              <a:t>mmol</a:t>
            </a:r>
            <a:r>
              <a:rPr lang="en-US" sz="2000" dirty="0" smtClean="0"/>
              <a:t> ratio)</a:t>
            </a:r>
          </a:p>
          <a:p>
            <a:endParaRPr lang="en-US" sz="2000" dirty="0" smtClean="0"/>
          </a:p>
          <a:p>
            <a:r>
              <a:rPr lang="en-US" sz="2000" dirty="0" smtClean="0"/>
              <a:t>Product targeted:  BaIn</a:t>
            </a:r>
            <a:r>
              <a:rPr lang="en-US" sz="2000" baseline="-25000" dirty="0" smtClean="0"/>
              <a:t>2</a:t>
            </a:r>
            <a:r>
              <a:rPr lang="en-US" sz="2000" dirty="0" smtClean="0"/>
              <a:t>S</a:t>
            </a:r>
            <a:r>
              <a:rPr lang="en-US" sz="2000" baseline="-25000" dirty="0" smtClean="0"/>
              <a:t>4</a:t>
            </a:r>
          </a:p>
          <a:p>
            <a:endParaRPr lang="en-US" sz="2000" dirty="0"/>
          </a:p>
          <a:p>
            <a:r>
              <a:rPr lang="en-US" sz="2000" dirty="0" smtClean="0"/>
              <a:t>Allows for substitution on several sites to modify </a:t>
            </a:r>
            <a:r>
              <a:rPr lang="en-US" sz="2000" dirty="0" err="1" smtClean="0"/>
              <a:t>Eg</a:t>
            </a:r>
            <a:endParaRPr lang="en-US" sz="2000" dirty="0" smtClean="0"/>
          </a:p>
          <a:p>
            <a:endParaRPr lang="en-US" sz="2000" dirty="0"/>
          </a:p>
          <a:p>
            <a:r>
              <a:rPr lang="en-US" sz="2000" dirty="0" smtClean="0"/>
              <a:t>Unfortunately, </a:t>
            </a:r>
            <a:r>
              <a:rPr lang="en-US" sz="2000" dirty="0" err="1" smtClean="0"/>
              <a:t>InS</a:t>
            </a:r>
            <a:r>
              <a:rPr lang="en-US" sz="2000" dirty="0" smtClean="0"/>
              <a:t> forms very readily!</a:t>
            </a:r>
            <a:endParaRPr lang="en-US" sz="2000" dirty="0"/>
          </a:p>
        </p:txBody>
      </p:sp>
    </p:spTree>
    <p:extLst>
      <p:ext uri="{BB962C8B-B14F-4D97-AF65-F5344CB8AC3E}">
        <p14:creationId xmlns:p14="http://schemas.microsoft.com/office/powerpoint/2010/main" val="1381372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1004341" y="915305"/>
            <a:ext cx="7733051" cy="5509200"/>
          </a:xfrm>
          <a:prstGeom prst="rect">
            <a:avLst/>
          </a:prstGeom>
          <a:noFill/>
          <a:ln w="9525">
            <a:noFill/>
            <a:miter lim="800000"/>
            <a:headEnd/>
            <a:tailEnd/>
          </a:ln>
          <a:effectLst/>
        </p:spPr>
        <p:txBody>
          <a:bodyPr wrap="square">
            <a:spAutoFit/>
          </a:bodyPr>
          <a:lstStyle/>
          <a:p>
            <a:pPr>
              <a:spcBef>
                <a:spcPct val="50000"/>
              </a:spcBef>
            </a:pPr>
            <a:r>
              <a:rPr lang="en-US" sz="2200" dirty="0" smtClean="0"/>
              <a:t>Wide variety of binary and ternary chalcogenides with potentially useful properties</a:t>
            </a:r>
          </a:p>
          <a:p>
            <a:pPr>
              <a:spcBef>
                <a:spcPct val="50000"/>
              </a:spcBef>
            </a:pPr>
            <a:r>
              <a:rPr lang="en-US" sz="2200" dirty="0" smtClean="0"/>
              <a:t>Semiconducting compounds of potential interest as solar cell materials, pigments, LED’s</a:t>
            </a:r>
          </a:p>
          <a:p>
            <a:pPr>
              <a:spcBef>
                <a:spcPct val="50000"/>
              </a:spcBef>
            </a:pPr>
            <a:r>
              <a:rPr lang="en-US" sz="2200" dirty="0" smtClean="0"/>
              <a:t>Considerations </a:t>
            </a:r>
            <a:r>
              <a:rPr lang="en-US" sz="2200" dirty="0"/>
              <a:t>that need to be </a:t>
            </a:r>
            <a:r>
              <a:rPr lang="en-US" sz="2200" dirty="0" smtClean="0"/>
              <a:t>balanced for solar cells:  </a:t>
            </a:r>
            <a:endParaRPr lang="en-US" sz="2200" dirty="0"/>
          </a:p>
          <a:p>
            <a:pPr>
              <a:spcBef>
                <a:spcPct val="50000"/>
              </a:spcBef>
              <a:buFont typeface="Arial" pitchFamily="34" charset="0"/>
              <a:buChar char="•"/>
            </a:pPr>
            <a:r>
              <a:rPr lang="en-US" sz="2200" dirty="0" smtClean="0"/>
              <a:t> Efficiency </a:t>
            </a:r>
            <a:r>
              <a:rPr lang="en-US" sz="2200" dirty="0"/>
              <a:t>of cell</a:t>
            </a:r>
          </a:p>
          <a:p>
            <a:pPr>
              <a:spcBef>
                <a:spcPct val="50000"/>
              </a:spcBef>
              <a:buFont typeface="Arial" pitchFamily="34" charset="0"/>
              <a:buChar char="•"/>
            </a:pPr>
            <a:r>
              <a:rPr lang="en-US" sz="2200" dirty="0" smtClean="0"/>
              <a:t> Price </a:t>
            </a:r>
            <a:r>
              <a:rPr lang="en-US" sz="2200" dirty="0"/>
              <a:t>of processing/purity </a:t>
            </a:r>
            <a:r>
              <a:rPr lang="en-US" sz="2200" dirty="0" smtClean="0"/>
              <a:t>needed</a:t>
            </a:r>
            <a:endParaRPr lang="en-US" sz="2200" dirty="0"/>
          </a:p>
          <a:p>
            <a:pPr>
              <a:spcBef>
                <a:spcPct val="50000"/>
              </a:spcBef>
              <a:buFont typeface="Arial" pitchFamily="34" charset="0"/>
              <a:buChar char="•"/>
            </a:pPr>
            <a:r>
              <a:rPr lang="en-US" sz="2200" dirty="0" smtClean="0"/>
              <a:t> Abundance </a:t>
            </a:r>
            <a:r>
              <a:rPr lang="en-US" sz="2200" dirty="0"/>
              <a:t>of elements</a:t>
            </a:r>
          </a:p>
          <a:p>
            <a:pPr>
              <a:spcBef>
                <a:spcPct val="50000"/>
              </a:spcBef>
              <a:buFont typeface="Arial" pitchFamily="34" charset="0"/>
              <a:buChar char="•"/>
            </a:pPr>
            <a:r>
              <a:rPr lang="en-US" sz="2200" dirty="0" smtClean="0"/>
              <a:t> Toxicity </a:t>
            </a:r>
            <a:r>
              <a:rPr lang="en-US" sz="2200" dirty="0"/>
              <a:t>of </a:t>
            </a:r>
            <a:r>
              <a:rPr lang="en-US" sz="2200" dirty="0" smtClean="0"/>
              <a:t>elements</a:t>
            </a:r>
          </a:p>
          <a:p>
            <a:pPr>
              <a:spcBef>
                <a:spcPct val="50000"/>
              </a:spcBef>
            </a:pPr>
            <a:endParaRPr lang="en-US" sz="2200" dirty="0"/>
          </a:p>
          <a:p>
            <a:pPr>
              <a:spcBef>
                <a:spcPct val="50000"/>
              </a:spcBef>
            </a:pPr>
            <a:r>
              <a:rPr lang="en-US" sz="2200" dirty="0" smtClean="0"/>
              <a:t>Making these materials </a:t>
            </a:r>
            <a:r>
              <a:rPr lang="en-US" sz="2200" dirty="0" err="1" smtClean="0"/>
              <a:t>nanosized</a:t>
            </a:r>
            <a:r>
              <a:rPr lang="en-US" sz="2200" dirty="0" smtClean="0"/>
              <a:t> (quantum dots) is also a huge field (</a:t>
            </a:r>
            <a:r>
              <a:rPr lang="en-US" sz="2200" dirty="0" err="1" smtClean="0"/>
              <a:t>Strouse</a:t>
            </a:r>
            <a:r>
              <a:rPr lang="en-US" sz="2200" dirty="0" smtClean="0"/>
              <a:t>, et al.)!</a:t>
            </a:r>
            <a:endParaRPr lang="en-US" sz="2200" dirty="0"/>
          </a:p>
        </p:txBody>
      </p:sp>
      <p:sp>
        <p:nvSpPr>
          <p:cNvPr id="4" name="Text Box 5"/>
          <p:cNvSpPr txBox="1">
            <a:spLocks noChangeArrowheads="1"/>
          </p:cNvSpPr>
          <p:nvPr/>
        </p:nvSpPr>
        <p:spPr bwMode="auto">
          <a:xfrm>
            <a:off x="1004341" y="210071"/>
            <a:ext cx="7345180" cy="461665"/>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t>Final thoughts on metal chalcogenides</a:t>
            </a:r>
          </a:p>
        </p:txBody>
      </p:sp>
      <p:sp>
        <p:nvSpPr>
          <p:cNvPr id="5" name="Rectangle 4"/>
          <p:cNvSpPr/>
          <p:nvPr/>
        </p:nvSpPr>
        <p:spPr>
          <a:xfrm>
            <a:off x="0" y="0"/>
            <a:ext cx="790776" cy="6858000"/>
          </a:xfrm>
          <a:prstGeom prst="rect">
            <a:avLst/>
          </a:prstGeom>
          <a:gradFill>
            <a:gsLst>
              <a:gs pos="0">
                <a:schemeClr val="tx1"/>
              </a:gs>
              <a:gs pos="22000">
                <a:schemeClr val="tx1"/>
              </a:gs>
              <a:gs pos="83000">
                <a:srgbClr val="FFFF00"/>
              </a:gs>
              <a:gs pos="66000">
                <a:srgbClr val="FFC000"/>
              </a:gs>
              <a:gs pos="42000">
                <a:srgbClr val="C0000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ChangeArrowheads="1"/>
          </p:cNvSpPr>
          <p:nvPr/>
        </p:nvSpPr>
        <p:spPr bwMode="auto">
          <a:xfrm>
            <a:off x="0" y="158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3491" name="Picture 4" descr="ZnS - cubic (sphalerite)"/>
          <p:cNvPicPr>
            <a:picLocks noChangeAspect="1" noChangeArrowheads="1"/>
          </p:cNvPicPr>
          <p:nvPr/>
        </p:nvPicPr>
        <p:blipFill>
          <a:blip r:embed="rId2" cstate="print">
            <a:extLst>
              <a:ext uri="{28A0092B-C50C-407E-A947-70E740481C1C}">
                <a14:useLocalDpi xmlns:a14="http://schemas.microsoft.com/office/drawing/2010/main" val="0"/>
              </a:ext>
            </a:extLst>
          </a:blip>
          <a:srcRect l="12329" t="9375" r="11784" b="10207"/>
          <a:stretch>
            <a:fillRect/>
          </a:stretch>
        </p:blipFill>
        <p:spPr bwMode="auto">
          <a:xfrm>
            <a:off x="3962400" y="1752600"/>
            <a:ext cx="49911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6"/>
          <p:cNvSpPr>
            <a:spLocks noChangeArrowheads="1"/>
          </p:cNvSpPr>
          <p:nvPr/>
        </p:nvSpPr>
        <p:spPr bwMode="auto">
          <a:xfrm>
            <a:off x="242277" y="1355191"/>
            <a:ext cx="341792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err="1">
                <a:cs typeface="Times New Roman" panose="02020603050405020304" pitchFamily="18" charset="0"/>
              </a:rPr>
              <a:t>ZnS</a:t>
            </a:r>
            <a:endParaRPr lang="en-US" altLang="en-US" sz="2000" dirty="0"/>
          </a:p>
          <a:p>
            <a:pPr>
              <a:spcBef>
                <a:spcPct val="0"/>
              </a:spcBef>
              <a:buFontTx/>
              <a:buNone/>
            </a:pPr>
            <a:r>
              <a:rPr lang="en-US" altLang="en-US" sz="2000" dirty="0">
                <a:cs typeface="Times New Roman" panose="02020603050405020304" pitchFamily="18" charset="0"/>
              </a:rPr>
              <a:t>Zinc </a:t>
            </a:r>
            <a:r>
              <a:rPr lang="en-US" altLang="en-US" sz="2000" dirty="0" smtClean="0">
                <a:cs typeface="Times New Roman" panose="02020603050405020304" pitchFamily="18" charset="0"/>
              </a:rPr>
              <a:t>blende</a:t>
            </a:r>
            <a:r>
              <a:rPr lang="en-US" altLang="en-US" sz="2000" dirty="0"/>
              <a:t> </a:t>
            </a:r>
            <a:r>
              <a:rPr lang="en-US" altLang="en-US" sz="2000" dirty="0" smtClean="0"/>
              <a:t>/ </a:t>
            </a:r>
            <a:r>
              <a:rPr lang="en-US" altLang="en-US" sz="2000" dirty="0" smtClean="0">
                <a:cs typeface="Times New Roman" panose="02020603050405020304" pitchFamily="18" charset="0"/>
              </a:rPr>
              <a:t>Sphalerite</a:t>
            </a:r>
            <a:endParaRPr lang="en-US" altLang="en-US" sz="2000" dirty="0"/>
          </a:p>
          <a:p>
            <a:pPr>
              <a:spcBef>
                <a:spcPct val="0"/>
              </a:spcBef>
              <a:buFontTx/>
              <a:buNone/>
            </a:pPr>
            <a:r>
              <a:rPr lang="en-US" altLang="en-US" sz="2000" dirty="0">
                <a:cs typeface="Times New Roman" panose="02020603050405020304" pitchFamily="18" charset="0"/>
              </a:rPr>
              <a:t>Half of tetrahedral sites filled</a:t>
            </a:r>
          </a:p>
          <a:p>
            <a:pPr>
              <a:spcBef>
                <a:spcPct val="0"/>
              </a:spcBef>
              <a:buFontTx/>
              <a:buNone/>
            </a:pPr>
            <a:endParaRPr lang="en-US" altLang="en-US" sz="2000" dirty="0" smtClean="0"/>
          </a:p>
          <a:p>
            <a:pPr>
              <a:spcBef>
                <a:spcPct val="0"/>
              </a:spcBef>
              <a:buFontTx/>
              <a:buNone/>
            </a:pPr>
            <a:r>
              <a:rPr lang="en-US" altLang="en-US" sz="2000" dirty="0" smtClean="0"/>
              <a:t>cubic</a:t>
            </a:r>
            <a:r>
              <a:rPr lang="en-US" altLang="en-US" sz="2000" dirty="0"/>
              <a:t>, </a:t>
            </a:r>
            <a:r>
              <a:rPr lang="en-US" altLang="en-US" sz="2000" dirty="0" smtClean="0"/>
              <a:t>F4-3m</a:t>
            </a:r>
          </a:p>
          <a:p>
            <a:pPr>
              <a:spcBef>
                <a:spcPct val="0"/>
              </a:spcBef>
              <a:buFontTx/>
              <a:buNone/>
            </a:pPr>
            <a:r>
              <a:rPr lang="en-US" altLang="en-US" sz="2000" dirty="0" smtClean="0"/>
              <a:t>a </a:t>
            </a:r>
            <a:r>
              <a:rPr lang="en-US" altLang="en-US" sz="2000" dirty="0"/>
              <a:t>= 5.406Å</a:t>
            </a:r>
          </a:p>
          <a:p>
            <a:pPr>
              <a:spcBef>
                <a:spcPct val="0"/>
              </a:spcBef>
              <a:buFontTx/>
              <a:buNone/>
            </a:pPr>
            <a:endParaRPr lang="en-US" altLang="en-US" sz="2000" dirty="0"/>
          </a:p>
        </p:txBody>
      </p:sp>
      <p:sp>
        <p:nvSpPr>
          <p:cNvPr id="63493" name="Rectangle 7"/>
          <p:cNvSpPr>
            <a:spLocks noChangeArrowheads="1"/>
          </p:cNvSpPr>
          <p:nvPr/>
        </p:nvSpPr>
        <p:spPr bwMode="auto">
          <a:xfrm>
            <a:off x="304800" y="260350"/>
            <a:ext cx="73818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cs typeface="Times New Roman" panose="02020603050405020304" pitchFamily="18" charset="0"/>
              </a:rPr>
              <a:t>Structures derived from ccp (fcc) layers of anions</a:t>
            </a:r>
            <a:endParaRPr lang="en-US" altLang="en-US" sz="2400" b="1"/>
          </a:p>
          <a:p>
            <a:pPr>
              <a:spcBef>
                <a:spcPct val="0"/>
              </a:spcBef>
              <a:buFontTx/>
              <a:buNone/>
            </a:pPr>
            <a:endParaRPr lang="en-US" altLang="en-US" sz="1800"/>
          </a:p>
        </p:txBody>
      </p:sp>
    </p:spTree>
    <p:extLst>
      <p:ext uri="{BB962C8B-B14F-4D97-AF65-F5344CB8AC3E}">
        <p14:creationId xmlns:p14="http://schemas.microsoft.com/office/powerpoint/2010/main" val="98784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ChangeArrowheads="1"/>
          </p:cNvSpPr>
          <p:nvPr/>
        </p:nvSpPr>
        <p:spPr bwMode="auto">
          <a:xfrm>
            <a:off x="0" y="2181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8611" name="Picture 4" descr="ZnS - hexagonal (wurtzite)"/>
          <p:cNvPicPr>
            <a:picLocks noChangeAspect="1" noChangeArrowheads="1"/>
          </p:cNvPicPr>
          <p:nvPr/>
        </p:nvPicPr>
        <p:blipFill>
          <a:blip r:embed="rId2">
            <a:extLst>
              <a:ext uri="{28A0092B-C50C-407E-A947-70E740481C1C}">
                <a14:useLocalDpi xmlns:a14="http://schemas.microsoft.com/office/drawing/2010/main" val="0"/>
              </a:ext>
            </a:extLst>
          </a:blip>
          <a:srcRect l="20995" t="23737" r="22232" b="21658"/>
          <a:stretch>
            <a:fillRect/>
          </a:stretch>
        </p:blipFill>
        <p:spPr bwMode="auto">
          <a:xfrm>
            <a:off x="4191000" y="2895600"/>
            <a:ext cx="4629150"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6"/>
          <p:cNvSpPr>
            <a:spLocks noChangeArrowheads="1"/>
          </p:cNvSpPr>
          <p:nvPr/>
        </p:nvSpPr>
        <p:spPr bwMode="auto">
          <a:xfrm>
            <a:off x="1588" y="984816"/>
            <a:ext cx="38795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err="1">
                <a:cs typeface="Times New Roman" panose="02020603050405020304" pitchFamily="18" charset="0"/>
              </a:rPr>
              <a:t>ZnS</a:t>
            </a:r>
            <a:r>
              <a:rPr lang="en-US" altLang="en-US" sz="2000" dirty="0"/>
              <a:t>, </a:t>
            </a:r>
            <a:r>
              <a:rPr lang="en-US" altLang="en-US" sz="2000" dirty="0" err="1">
                <a:cs typeface="Times New Roman" panose="02020603050405020304" pitchFamily="18" charset="0"/>
              </a:rPr>
              <a:t>Wurtzite</a:t>
            </a:r>
            <a:endParaRPr lang="en-US" altLang="en-US" sz="2000" dirty="0"/>
          </a:p>
          <a:p>
            <a:pPr>
              <a:spcBef>
                <a:spcPct val="0"/>
              </a:spcBef>
              <a:buFontTx/>
              <a:buNone/>
            </a:pPr>
            <a:r>
              <a:rPr lang="en-US" altLang="en-US" sz="2000" dirty="0">
                <a:cs typeface="Times New Roman" panose="02020603050405020304" pitchFamily="18" charset="0"/>
              </a:rPr>
              <a:t>Half of tetrahedral sites filled</a:t>
            </a:r>
          </a:p>
          <a:p>
            <a:pPr>
              <a:spcBef>
                <a:spcPct val="0"/>
              </a:spcBef>
              <a:buFontTx/>
              <a:buNone/>
            </a:pPr>
            <a:endParaRPr lang="en-US" altLang="en-US" sz="2000" dirty="0">
              <a:cs typeface="Times New Roman" panose="02020603050405020304" pitchFamily="18" charset="0"/>
            </a:endParaRPr>
          </a:p>
          <a:p>
            <a:pPr>
              <a:spcBef>
                <a:spcPct val="0"/>
              </a:spcBef>
              <a:buFontTx/>
              <a:buNone/>
            </a:pPr>
            <a:r>
              <a:rPr lang="en-US" altLang="en-US" sz="2000" dirty="0"/>
              <a:t>hexagonal</a:t>
            </a:r>
            <a:r>
              <a:rPr lang="en-US" altLang="en-US" sz="2000" dirty="0" smtClean="0"/>
              <a:t>, P6</a:t>
            </a:r>
            <a:r>
              <a:rPr lang="en-US" altLang="en-US" sz="2000" baseline="-25000" dirty="0" smtClean="0"/>
              <a:t>3</a:t>
            </a:r>
            <a:r>
              <a:rPr lang="en-US" altLang="en-US" sz="2000" dirty="0" smtClean="0"/>
              <a:t>mc </a:t>
            </a:r>
          </a:p>
          <a:p>
            <a:pPr>
              <a:spcBef>
                <a:spcPct val="0"/>
              </a:spcBef>
              <a:buFontTx/>
              <a:buNone/>
            </a:pPr>
            <a:r>
              <a:rPr lang="en-US" altLang="en-US" sz="2000" dirty="0" smtClean="0"/>
              <a:t>a </a:t>
            </a:r>
            <a:r>
              <a:rPr lang="en-US" altLang="en-US" sz="2000" dirty="0"/>
              <a:t>= 3.811Å, c = </a:t>
            </a:r>
            <a:r>
              <a:rPr lang="en-US" altLang="en-US" sz="2000" dirty="0" smtClean="0"/>
              <a:t>6.234Å</a:t>
            </a:r>
          </a:p>
          <a:p>
            <a:pPr>
              <a:spcBef>
                <a:spcPct val="0"/>
              </a:spcBef>
              <a:buFontTx/>
              <a:buNone/>
            </a:pPr>
            <a:r>
              <a:rPr lang="en-US" altLang="en-US" sz="2000" dirty="0" smtClean="0"/>
              <a:t>High temperature form</a:t>
            </a:r>
            <a:endParaRPr lang="en-US" altLang="en-US" sz="2000" dirty="0"/>
          </a:p>
          <a:p>
            <a:pPr>
              <a:spcBef>
                <a:spcPct val="0"/>
              </a:spcBef>
              <a:buFontTx/>
              <a:buNone/>
            </a:pPr>
            <a:endParaRPr lang="en-US" altLang="en-US" sz="2000" dirty="0"/>
          </a:p>
        </p:txBody>
      </p:sp>
      <p:sp>
        <p:nvSpPr>
          <p:cNvPr id="68613" name="Rectangle 7"/>
          <p:cNvSpPr>
            <a:spLocks noChangeArrowheads="1"/>
          </p:cNvSpPr>
          <p:nvPr/>
        </p:nvSpPr>
        <p:spPr bwMode="auto">
          <a:xfrm>
            <a:off x="457200" y="92075"/>
            <a:ext cx="6937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cs typeface="Times New Roman" panose="02020603050405020304" pitchFamily="18" charset="0"/>
              </a:rPr>
              <a:t>Structures derived from hcp packing of anions</a:t>
            </a:r>
            <a:endParaRPr lang="en-US" altLang="en-US" sz="2400" b="1"/>
          </a:p>
          <a:p>
            <a:pPr>
              <a:spcBef>
                <a:spcPct val="0"/>
              </a:spcBef>
              <a:buFontTx/>
              <a:buNone/>
            </a:pPr>
            <a:endParaRPr lang="en-US" altLang="en-US" sz="2400" b="1"/>
          </a:p>
        </p:txBody>
      </p:sp>
    </p:spTree>
    <p:extLst>
      <p:ext uri="{BB962C8B-B14F-4D97-AF65-F5344CB8AC3E}">
        <p14:creationId xmlns:p14="http://schemas.microsoft.com/office/powerpoint/2010/main" val="4183871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63380" y="215250"/>
            <a:ext cx="7620000" cy="461665"/>
          </a:xfrm>
          <a:prstGeom prst="rect">
            <a:avLst/>
          </a:prstGeom>
          <a:noFill/>
          <a:ln w="9525">
            <a:noFill/>
            <a:miter lim="800000"/>
            <a:headEnd/>
            <a:tailEnd/>
          </a:ln>
        </p:spPr>
        <p:txBody>
          <a:bodyPr>
            <a:spAutoFit/>
          </a:bodyPr>
          <a:lstStyle/>
          <a:p>
            <a:pPr algn="ctr"/>
            <a:r>
              <a:rPr lang="en-US" sz="2400" b="1" dirty="0" smtClean="0"/>
              <a:t>Crystal structure</a:t>
            </a:r>
            <a:endParaRPr lang="en-US" sz="2400" b="1" dirty="0"/>
          </a:p>
        </p:txBody>
      </p:sp>
      <p:pic>
        <p:nvPicPr>
          <p:cNvPr id="5" name="Picture 6"/>
          <p:cNvPicPr>
            <a:picLocks noChangeAspect="1" noChangeArrowheads="1"/>
          </p:cNvPicPr>
          <p:nvPr/>
        </p:nvPicPr>
        <p:blipFill>
          <a:blip r:embed="rId2" cstate="print"/>
          <a:srcRect l="30402" t="14835" r="29445" b="15559"/>
          <a:stretch>
            <a:fillRect/>
          </a:stretch>
        </p:blipFill>
        <p:spPr bwMode="auto">
          <a:xfrm>
            <a:off x="-37398" y="761306"/>
            <a:ext cx="2667000" cy="2443162"/>
          </a:xfrm>
          <a:prstGeom prst="rect">
            <a:avLst/>
          </a:prstGeom>
          <a:noFill/>
          <a:ln w="9525">
            <a:noFill/>
            <a:miter lim="800000"/>
            <a:headEnd/>
            <a:tailEnd/>
          </a:ln>
        </p:spPr>
      </p:pic>
      <p:sp>
        <p:nvSpPr>
          <p:cNvPr id="6" name="Text Box 7"/>
          <p:cNvSpPr txBox="1">
            <a:spLocks noChangeArrowheads="1"/>
          </p:cNvSpPr>
          <p:nvPr/>
        </p:nvSpPr>
        <p:spPr bwMode="auto">
          <a:xfrm>
            <a:off x="2378126" y="1412242"/>
            <a:ext cx="3124200" cy="1446550"/>
          </a:xfrm>
          <a:prstGeom prst="rect">
            <a:avLst/>
          </a:prstGeom>
          <a:noFill/>
          <a:ln w="9525">
            <a:noFill/>
            <a:miter lim="800000"/>
            <a:headEnd/>
            <a:tailEnd/>
          </a:ln>
        </p:spPr>
        <p:txBody>
          <a:bodyPr>
            <a:spAutoFit/>
          </a:bodyPr>
          <a:lstStyle/>
          <a:p>
            <a:pPr eaLnBrk="1" hangingPunct="1">
              <a:spcBef>
                <a:spcPct val="50000"/>
              </a:spcBef>
            </a:pPr>
            <a:r>
              <a:rPr lang="en-US" altLang="en-US" sz="1600" dirty="0"/>
              <a:t>Zinc </a:t>
            </a:r>
            <a:r>
              <a:rPr lang="en-US" altLang="en-US" sz="1600" dirty="0" err="1" smtClean="0"/>
              <a:t>Selenide</a:t>
            </a:r>
            <a:r>
              <a:rPr lang="en-US" altLang="en-US" sz="1600" dirty="0" smtClean="0"/>
              <a:t>, </a:t>
            </a:r>
            <a:r>
              <a:rPr lang="en-US" altLang="en-US" sz="1600" dirty="0" err="1" smtClean="0"/>
              <a:t>ZnSe</a:t>
            </a:r>
            <a:endParaRPr lang="en-US" altLang="en-US" sz="1600" dirty="0"/>
          </a:p>
          <a:p>
            <a:pPr eaLnBrk="1" hangingPunct="1">
              <a:spcBef>
                <a:spcPct val="50000"/>
              </a:spcBef>
            </a:pPr>
            <a:r>
              <a:rPr lang="en-US" altLang="en-US" sz="1600" dirty="0"/>
              <a:t>Space group F4-3m </a:t>
            </a:r>
          </a:p>
          <a:p>
            <a:pPr eaLnBrk="1" hangingPunct="1">
              <a:spcBef>
                <a:spcPct val="50000"/>
              </a:spcBef>
            </a:pPr>
            <a:r>
              <a:rPr lang="en-US" altLang="en-US" sz="1600" dirty="0"/>
              <a:t>a = 5.633 </a:t>
            </a:r>
            <a:r>
              <a:rPr lang="en-US" altLang="en-US" sz="1600" dirty="0" smtClean="0"/>
              <a:t>Å</a:t>
            </a:r>
            <a:endParaRPr lang="en-US" altLang="en-US" sz="1600" dirty="0"/>
          </a:p>
          <a:p>
            <a:pPr eaLnBrk="1" hangingPunct="1">
              <a:spcBef>
                <a:spcPct val="50000"/>
              </a:spcBef>
            </a:pPr>
            <a:endParaRPr lang="en-US" altLang="en-US" sz="1600" dirty="0"/>
          </a:p>
        </p:txBody>
      </p:sp>
      <p:pic>
        <p:nvPicPr>
          <p:cNvPr id="7" name="Picture 4"/>
          <p:cNvPicPr>
            <a:picLocks noChangeAspect="1" noChangeArrowheads="1"/>
          </p:cNvPicPr>
          <p:nvPr/>
        </p:nvPicPr>
        <p:blipFill>
          <a:blip r:embed="rId3" cstate="print"/>
          <a:srcRect l="31357" t="7204" r="30975" b="6877"/>
          <a:stretch>
            <a:fillRect/>
          </a:stretch>
        </p:blipFill>
        <p:spPr bwMode="auto">
          <a:xfrm>
            <a:off x="6374423" y="446082"/>
            <a:ext cx="2933700" cy="3906838"/>
          </a:xfrm>
          <a:prstGeom prst="rect">
            <a:avLst/>
          </a:prstGeom>
          <a:noFill/>
          <a:ln w="9525">
            <a:noFill/>
            <a:miter lim="800000"/>
            <a:headEnd/>
            <a:tailEnd/>
          </a:ln>
        </p:spPr>
      </p:pic>
      <p:sp>
        <p:nvSpPr>
          <p:cNvPr id="8" name="Text Box 5"/>
          <p:cNvSpPr txBox="1">
            <a:spLocks noChangeArrowheads="1"/>
          </p:cNvSpPr>
          <p:nvPr/>
        </p:nvSpPr>
        <p:spPr bwMode="auto">
          <a:xfrm>
            <a:off x="4289203" y="1781999"/>
            <a:ext cx="2472468" cy="2231380"/>
          </a:xfrm>
          <a:prstGeom prst="rect">
            <a:avLst/>
          </a:prstGeom>
          <a:noFill/>
          <a:ln w="9525">
            <a:noFill/>
            <a:miter lim="800000"/>
            <a:headEnd/>
            <a:tailEnd/>
          </a:ln>
        </p:spPr>
        <p:txBody>
          <a:bodyPr wrap="square">
            <a:spAutoFit/>
          </a:bodyPr>
          <a:lstStyle/>
          <a:p>
            <a:pPr algn="r" eaLnBrk="1" hangingPunct="1">
              <a:spcBef>
                <a:spcPct val="50000"/>
              </a:spcBef>
            </a:pPr>
            <a:r>
              <a:rPr lang="en-US" altLang="en-US" sz="1600" b="1" dirty="0"/>
              <a:t>CuGaSe</a:t>
            </a:r>
            <a:r>
              <a:rPr lang="en-US" altLang="en-US" sz="1600" b="1" baseline="-25000" dirty="0"/>
              <a:t>2</a:t>
            </a:r>
          </a:p>
          <a:p>
            <a:pPr algn="r" eaLnBrk="1" hangingPunct="1">
              <a:spcBef>
                <a:spcPct val="50000"/>
              </a:spcBef>
            </a:pPr>
            <a:r>
              <a:rPr lang="en-US" altLang="en-US" sz="1600" dirty="0" smtClean="0"/>
              <a:t>Tetragonal</a:t>
            </a:r>
          </a:p>
          <a:p>
            <a:pPr algn="r" eaLnBrk="1" hangingPunct="1">
              <a:spcBef>
                <a:spcPct val="50000"/>
              </a:spcBef>
            </a:pPr>
            <a:r>
              <a:rPr lang="en-US" altLang="en-US" sz="1600" dirty="0" smtClean="0"/>
              <a:t>Space </a:t>
            </a:r>
            <a:r>
              <a:rPr lang="en-US" altLang="en-US" sz="1600" dirty="0"/>
              <a:t>group </a:t>
            </a:r>
            <a:r>
              <a:rPr lang="en-US" altLang="en-US" sz="1600" dirty="0" smtClean="0"/>
              <a:t>I-42d</a:t>
            </a:r>
            <a:endParaRPr lang="en-US" altLang="en-US" sz="1600" dirty="0"/>
          </a:p>
          <a:p>
            <a:pPr algn="r" eaLnBrk="1" hangingPunct="1">
              <a:spcBef>
                <a:spcPct val="50000"/>
              </a:spcBef>
            </a:pPr>
            <a:r>
              <a:rPr lang="en-US" altLang="en-US" sz="1600" dirty="0"/>
              <a:t>a = 5.614 </a:t>
            </a:r>
            <a:r>
              <a:rPr lang="en-US" altLang="en-US" sz="1600" dirty="0" smtClean="0"/>
              <a:t>Å</a:t>
            </a:r>
            <a:endParaRPr lang="en-US" altLang="en-US" sz="1600" dirty="0"/>
          </a:p>
          <a:p>
            <a:pPr algn="r" eaLnBrk="1" hangingPunct="1">
              <a:spcBef>
                <a:spcPct val="50000"/>
              </a:spcBef>
            </a:pPr>
            <a:r>
              <a:rPr lang="en-US" altLang="en-US" sz="1600" dirty="0"/>
              <a:t>c = 11.022 </a:t>
            </a:r>
            <a:r>
              <a:rPr lang="en-US" altLang="en-US" sz="1600" dirty="0" smtClean="0"/>
              <a:t>Å</a:t>
            </a:r>
            <a:endParaRPr lang="en-US" altLang="en-US" sz="1600" dirty="0"/>
          </a:p>
          <a:p>
            <a:pPr eaLnBrk="1" hangingPunct="1">
              <a:spcBef>
                <a:spcPct val="50000"/>
              </a:spcBef>
            </a:pPr>
            <a:endParaRPr lang="en-US" altLang="en-US" dirty="0"/>
          </a:p>
        </p:txBody>
      </p:sp>
      <p:sp>
        <p:nvSpPr>
          <p:cNvPr id="9" name="Text Box 6"/>
          <p:cNvSpPr txBox="1">
            <a:spLocks noChangeArrowheads="1"/>
          </p:cNvSpPr>
          <p:nvPr/>
        </p:nvSpPr>
        <p:spPr bwMode="auto">
          <a:xfrm>
            <a:off x="3775587" y="4843462"/>
            <a:ext cx="5368413" cy="1200329"/>
          </a:xfrm>
          <a:prstGeom prst="rect">
            <a:avLst/>
          </a:prstGeom>
          <a:noFill/>
          <a:ln w="9525">
            <a:noFill/>
            <a:miter lim="800000"/>
            <a:headEnd/>
            <a:tailEnd/>
          </a:ln>
        </p:spPr>
        <p:txBody>
          <a:bodyPr wrap="square">
            <a:spAutoFit/>
          </a:bodyPr>
          <a:lstStyle/>
          <a:p>
            <a:pPr eaLnBrk="1" hangingPunct="1">
              <a:spcBef>
                <a:spcPct val="50000"/>
              </a:spcBef>
            </a:pPr>
            <a:r>
              <a:rPr lang="en-US" altLang="en-US" dirty="0"/>
              <a:t>Take “</a:t>
            </a:r>
            <a:r>
              <a:rPr lang="en-US" altLang="en-US" dirty="0" smtClean="0"/>
              <a:t>Zn</a:t>
            </a:r>
            <a:r>
              <a:rPr lang="en-US" altLang="en-US" baseline="-25000" dirty="0" smtClean="0"/>
              <a:t>2</a:t>
            </a:r>
            <a:r>
              <a:rPr lang="en-US" altLang="en-US" dirty="0" smtClean="0"/>
              <a:t>Se</a:t>
            </a:r>
            <a:r>
              <a:rPr lang="en-US" altLang="en-US" baseline="-25000" dirty="0" smtClean="0"/>
              <a:t>2</a:t>
            </a:r>
            <a:r>
              <a:rPr lang="en-US" altLang="en-US" dirty="0" smtClean="0"/>
              <a:t>” </a:t>
            </a:r>
            <a:r>
              <a:rPr lang="en-US" altLang="en-US" dirty="0"/>
              <a:t>and substitute Cu</a:t>
            </a:r>
            <a:r>
              <a:rPr lang="en-US" altLang="en-US" baseline="30000" dirty="0"/>
              <a:t>+</a:t>
            </a:r>
            <a:r>
              <a:rPr lang="en-US" altLang="en-US" dirty="0"/>
              <a:t> and Ga</a:t>
            </a:r>
            <a:r>
              <a:rPr lang="en-US" altLang="en-US" baseline="30000" dirty="0"/>
              <a:t>3+</a:t>
            </a:r>
            <a:r>
              <a:rPr lang="en-US" altLang="en-US" dirty="0"/>
              <a:t> for Zn</a:t>
            </a:r>
            <a:r>
              <a:rPr lang="en-US" altLang="en-US" baseline="30000" dirty="0"/>
              <a:t>2+</a:t>
            </a:r>
            <a:r>
              <a:rPr lang="en-US" altLang="en-US" dirty="0"/>
              <a:t> </a:t>
            </a:r>
            <a:r>
              <a:rPr lang="en-US" altLang="en-US" dirty="0" err="1"/>
              <a:t>cations</a:t>
            </a:r>
            <a:r>
              <a:rPr lang="en-US" altLang="en-US" dirty="0"/>
              <a:t>.  Cu and </a:t>
            </a:r>
            <a:r>
              <a:rPr lang="en-US" altLang="en-US" dirty="0" err="1"/>
              <a:t>Ga</a:t>
            </a:r>
            <a:r>
              <a:rPr lang="en-US" altLang="en-US" dirty="0"/>
              <a:t> </a:t>
            </a:r>
            <a:r>
              <a:rPr lang="en-US" altLang="en-US" dirty="0" err="1"/>
              <a:t>siting</a:t>
            </a:r>
            <a:r>
              <a:rPr lang="en-US" altLang="en-US" dirty="0"/>
              <a:t> on the Zn sites is not random; “coloring pattern” lowers symmetry from cubic to tetragonal, </a:t>
            </a:r>
            <a:r>
              <a:rPr lang="en-US" altLang="en-US" dirty="0" smtClean="0"/>
              <a:t>doubling </a:t>
            </a:r>
            <a:r>
              <a:rPr lang="en-US" altLang="en-US" dirty="0"/>
              <a:t>one of the axes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533400" y="500063"/>
            <a:ext cx="7620000" cy="4832092"/>
          </a:xfrm>
          <a:prstGeom prst="rect">
            <a:avLst/>
          </a:prstGeom>
          <a:noFill/>
          <a:ln w="9525">
            <a:noFill/>
            <a:miter lim="800000"/>
            <a:headEnd/>
            <a:tailEnd/>
          </a:ln>
        </p:spPr>
        <p:txBody>
          <a:bodyPr>
            <a:spAutoFit/>
          </a:bodyPr>
          <a:lstStyle/>
          <a:p>
            <a:pPr algn="ctr"/>
            <a:r>
              <a:rPr lang="en-US" sz="2400" b="1" dirty="0" smtClean="0"/>
              <a:t>Band </a:t>
            </a:r>
            <a:r>
              <a:rPr lang="en-US" sz="2400" b="1" dirty="0"/>
              <a:t>Structure</a:t>
            </a:r>
          </a:p>
          <a:p>
            <a:endParaRPr lang="en-US" sz="2400" b="1" dirty="0"/>
          </a:p>
          <a:p>
            <a:r>
              <a:rPr lang="en-US" sz="2000" b="1" dirty="0"/>
              <a:t>For an extended solid the band structure plays the same role that an MO diagram does for a molecule.</a:t>
            </a:r>
          </a:p>
          <a:p>
            <a:endParaRPr lang="en-US" sz="2000" b="1" dirty="0" smtClean="0"/>
          </a:p>
          <a:p>
            <a:endParaRPr lang="en-US" sz="2000" dirty="0"/>
          </a:p>
          <a:p>
            <a:r>
              <a:rPr lang="en-US" sz="2000" b="1" dirty="0"/>
              <a:t>B</a:t>
            </a:r>
            <a:r>
              <a:rPr lang="en-US" sz="2000" b="1" dirty="0" smtClean="0"/>
              <a:t>and </a:t>
            </a:r>
            <a:r>
              <a:rPr lang="en-US" sz="2000" b="1" dirty="0"/>
              <a:t>structure is the link between crystal structure, bonding and properties. </a:t>
            </a:r>
          </a:p>
          <a:p>
            <a:endParaRPr lang="en-US" sz="2000" b="1" dirty="0"/>
          </a:p>
          <a:p>
            <a:pPr>
              <a:lnSpc>
                <a:spcPct val="120000"/>
              </a:lnSpc>
              <a:buFontTx/>
              <a:buChar char="•"/>
            </a:pPr>
            <a:r>
              <a:rPr lang="en-US" sz="2000" dirty="0"/>
              <a:t> Electronic conductivity</a:t>
            </a:r>
          </a:p>
          <a:p>
            <a:pPr>
              <a:lnSpc>
                <a:spcPct val="120000"/>
              </a:lnSpc>
              <a:buFontTx/>
              <a:buChar char="•"/>
            </a:pPr>
            <a:r>
              <a:rPr lang="en-US" sz="2000" dirty="0"/>
              <a:t> Optical properties, including </a:t>
            </a:r>
            <a:r>
              <a:rPr lang="en-US" sz="2000" dirty="0" smtClean="0"/>
              <a:t>absorbance</a:t>
            </a:r>
            <a:endParaRPr lang="en-US" sz="2000" dirty="0"/>
          </a:p>
          <a:p>
            <a:pPr>
              <a:lnSpc>
                <a:spcPct val="120000"/>
              </a:lnSpc>
              <a:buFontTx/>
              <a:buChar char="•"/>
            </a:pPr>
            <a:r>
              <a:rPr lang="en-US" sz="2000" dirty="0"/>
              <a:t> Electronically driven structural distortions</a:t>
            </a:r>
          </a:p>
          <a:p>
            <a:pPr>
              <a:lnSpc>
                <a:spcPct val="120000"/>
              </a:lnSpc>
              <a:buFontTx/>
              <a:buChar char="•"/>
            </a:pPr>
            <a:r>
              <a:rPr lang="en-US" sz="2000" dirty="0"/>
              <a:t> Magnetic Properties of Metals</a:t>
            </a:r>
          </a:p>
          <a:p>
            <a:pPr>
              <a:lnSpc>
                <a:spcPct val="120000"/>
              </a:lnSpc>
              <a:buFontTx/>
              <a:buChar char="•"/>
            </a:pPr>
            <a:r>
              <a:rPr lang="en-US" sz="2000" dirty="0"/>
              <a:t> Catalytic Activity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29491" y="182771"/>
            <a:ext cx="8326582" cy="2308324"/>
          </a:xfrm>
          <a:prstGeom prst="rect">
            <a:avLst/>
          </a:prstGeom>
          <a:noFill/>
          <a:ln w="9525">
            <a:noFill/>
            <a:miter lim="800000"/>
            <a:headEnd/>
            <a:tailEnd/>
          </a:ln>
        </p:spPr>
        <p:txBody>
          <a:bodyPr wrap="square">
            <a:spAutoFit/>
          </a:bodyPr>
          <a:lstStyle/>
          <a:p>
            <a:pPr algn="ctr"/>
            <a:r>
              <a:rPr lang="en-US" sz="2400" b="1" dirty="0" smtClean="0"/>
              <a:t>Molecular </a:t>
            </a:r>
            <a:r>
              <a:rPr lang="en-US" sz="2400" b="1" dirty="0" err="1" smtClean="0"/>
              <a:t>orbitals</a:t>
            </a:r>
            <a:r>
              <a:rPr lang="en-US" sz="2400" b="1" dirty="0" smtClean="0"/>
              <a:t> </a:t>
            </a:r>
            <a:r>
              <a:rPr lang="en-US" sz="2400" b="1" dirty="0" err="1" smtClean="0"/>
              <a:t>vs</a:t>
            </a:r>
            <a:r>
              <a:rPr lang="en-US" sz="2400" b="1" dirty="0" smtClean="0"/>
              <a:t> bands</a:t>
            </a:r>
            <a:endParaRPr lang="en-US" sz="2400" b="1" dirty="0"/>
          </a:p>
          <a:p>
            <a:endParaRPr lang="en-US" sz="2000" dirty="0" smtClean="0"/>
          </a:p>
          <a:p>
            <a:r>
              <a:rPr lang="en-US" sz="2000" dirty="0" smtClean="0"/>
              <a:t>Positioning and spatial overlap of atomic </a:t>
            </a:r>
            <a:r>
              <a:rPr lang="en-US" sz="2000" dirty="0" err="1" smtClean="0"/>
              <a:t>orbitals</a:t>
            </a:r>
            <a:r>
              <a:rPr lang="en-US" sz="2000" dirty="0" smtClean="0"/>
              <a:t> in an ordered crystalline material will result in bonding and band formation. </a:t>
            </a:r>
          </a:p>
          <a:p>
            <a:endParaRPr lang="en-US" sz="2000" dirty="0"/>
          </a:p>
          <a:p>
            <a:r>
              <a:rPr lang="en-US" sz="2000" dirty="0" smtClean="0"/>
              <a:t>An extended 3-D version of what happens in a molecule</a:t>
            </a:r>
          </a:p>
          <a:p>
            <a:endParaRPr lang="en-US" sz="2000" dirty="0"/>
          </a:p>
        </p:txBody>
      </p:sp>
      <p:pic>
        <p:nvPicPr>
          <p:cNvPr id="61442" name="Picture 2" descr="Related image"/>
          <p:cNvPicPr>
            <a:picLocks noChangeAspect="1" noChangeArrowheads="1"/>
          </p:cNvPicPr>
          <p:nvPr/>
        </p:nvPicPr>
        <p:blipFill>
          <a:blip r:embed="rId2" cstate="print"/>
          <a:srcRect/>
          <a:stretch>
            <a:fillRect/>
          </a:stretch>
        </p:blipFill>
        <p:spPr bwMode="auto">
          <a:xfrm>
            <a:off x="5448025" y="2282096"/>
            <a:ext cx="3515696" cy="2834640"/>
          </a:xfrm>
          <a:prstGeom prst="rect">
            <a:avLst/>
          </a:prstGeom>
          <a:noFill/>
        </p:spPr>
      </p:pic>
      <p:sp>
        <p:nvSpPr>
          <p:cNvPr id="4" name="Rectangle 4"/>
          <p:cNvSpPr>
            <a:spLocks noChangeArrowheads="1"/>
          </p:cNvSpPr>
          <p:nvPr/>
        </p:nvSpPr>
        <p:spPr bwMode="auto">
          <a:xfrm>
            <a:off x="401783" y="2870553"/>
            <a:ext cx="5237018" cy="1631216"/>
          </a:xfrm>
          <a:prstGeom prst="rect">
            <a:avLst/>
          </a:prstGeom>
          <a:noFill/>
          <a:ln w="9525">
            <a:noFill/>
            <a:miter lim="800000"/>
            <a:headEnd/>
            <a:tailEnd/>
          </a:ln>
        </p:spPr>
        <p:txBody>
          <a:bodyPr wrap="square">
            <a:spAutoFit/>
          </a:bodyPr>
          <a:lstStyle/>
          <a:p>
            <a:r>
              <a:rPr lang="en-US" sz="2000" b="1" i="1" dirty="0" smtClean="0"/>
              <a:t>Molecule</a:t>
            </a:r>
            <a:r>
              <a:rPr lang="en-US" sz="2000" dirty="0" smtClean="0"/>
              <a:t>:  atomic </a:t>
            </a:r>
            <a:r>
              <a:rPr lang="en-US" sz="2000" dirty="0" err="1" smtClean="0"/>
              <a:t>orbitals</a:t>
            </a:r>
            <a:r>
              <a:rPr lang="en-US" sz="2000" dirty="0" smtClean="0"/>
              <a:t> interact to form stabilized bonding molecular </a:t>
            </a:r>
            <a:r>
              <a:rPr lang="en-US" sz="2000" dirty="0" err="1" smtClean="0"/>
              <a:t>orbitals</a:t>
            </a:r>
            <a:r>
              <a:rPr lang="en-US" sz="2000" dirty="0" smtClean="0"/>
              <a:t> and higher energy </a:t>
            </a:r>
            <a:r>
              <a:rPr lang="en-US" sz="2000" dirty="0" err="1" smtClean="0"/>
              <a:t>antibonding</a:t>
            </a:r>
            <a:r>
              <a:rPr lang="en-US" sz="2000" dirty="0" smtClean="0"/>
              <a:t> MO’s</a:t>
            </a:r>
          </a:p>
          <a:p>
            <a:endParaRPr lang="en-US" sz="2000" dirty="0" smtClean="0"/>
          </a:p>
          <a:p>
            <a:endParaRPr lang="en-US" sz="2000" dirty="0"/>
          </a:p>
        </p:txBody>
      </p:sp>
      <p:sp>
        <p:nvSpPr>
          <p:cNvPr id="5" name="Rectangle 4"/>
          <p:cNvSpPr/>
          <p:nvPr/>
        </p:nvSpPr>
        <p:spPr>
          <a:xfrm>
            <a:off x="471053" y="5239528"/>
            <a:ext cx="8035638" cy="1015663"/>
          </a:xfrm>
          <a:prstGeom prst="rect">
            <a:avLst/>
          </a:prstGeom>
        </p:spPr>
        <p:txBody>
          <a:bodyPr wrap="square">
            <a:spAutoFit/>
          </a:bodyPr>
          <a:lstStyle/>
          <a:p>
            <a:pPr lvl="0"/>
            <a:r>
              <a:rPr lang="en-US" sz="2000" b="1" i="1" dirty="0">
                <a:solidFill>
                  <a:srgbClr val="000000"/>
                </a:solidFill>
              </a:rPr>
              <a:t>Bulk solid</a:t>
            </a:r>
            <a:r>
              <a:rPr lang="en-US" sz="2000" dirty="0">
                <a:solidFill>
                  <a:srgbClr val="000000"/>
                </a:solidFill>
              </a:rPr>
              <a:t>: millions of atomic </a:t>
            </a:r>
            <a:r>
              <a:rPr lang="en-US" sz="2000" dirty="0" err="1">
                <a:solidFill>
                  <a:srgbClr val="000000"/>
                </a:solidFill>
              </a:rPr>
              <a:t>orbitals</a:t>
            </a:r>
            <a:r>
              <a:rPr lang="en-US" sz="2000" dirty="0">
                <a:solidFill>
                  <a:srgbClr val="000000"/>
                </a:solidFill>
              </a:rPr>
              <a:t> interact to form </a:t>
            </a:r>
            <a:r>
              <a:rPr lang="en-US" sz="2000" dirty="0" smtClean="0">
                <a:solidFill>
                  <a:srgbClr val="000000"/>
                </a:solidFill>
              </a:rPr>
              <a:t>“crystal </a:t>
            </a:r>
            <a:r>
              <a:rPr lang="en-US" sz="2000" dirty="0" err="1" smtClean="0">
                <a:solidFill>
                  <a:srgbClr val="000000"/>
                </a:solidFill>
              </a:rPr>
              <a:t>orbitals</a:t>
            </a:r>
            <a:r>
              <a:rPr lang="en-US" sz="2000" dirty="0" smtClean="0">
                <a:solidFill>
                  <a:srgbClr val="000000"/>
                </a:solidFill>
              </a:rPr>
              <a:t>” </a:t>
            </a:r>
            <a:r>
              <a:rPr lang="en-US" sz="2000" dirty="0">
                <a:solidFill>
                  <a:srgbClr val="000000"/>
                </a:solidFill>
              </a:rPr>
              <a:t>that extend through the entire crystal.  These crystal </a:t>
            </a:r>
            <a:r>
              <a:rPr lang="en-US" sz="2000" dirty="0" err="1">
                <a:solidFill>
                  <a:srgbClr val="000000"/>
                </a:solidFill>
              </a:rPr>
              <a:t>orbitals</a:t>
            </a:r>
            <a:r>
              <a:rPr lang="en-US" sz="2000" dirty="0">
                <a:solidFill>
                  <a:srgbClr val="000000"/>
                </a:solidFill>
              </a:rPr>
              <a:t> are grouped into bands.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Trek</Template>
  <TotalTime>5947</TotalTime>
  <Words>1514</Words>
  <Application>Microsoft Office PowerPoint</Application>
  <PresentationFormat>On-screen Show (4:3)</PresentationFormat>
  <Paragraphs>355</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Helvetica</vt:lpstr>
      <vt:lpstr>Symbol</vt:lpstr>
      <vt:lpstr>Times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Flux Synthesis of Metal Chalcogenides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FSU Chemistry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 Latturner</dc:creator>
  <cp:lastModifiedBy>Susan Latturner</cp:lastModifiedBy>
  <cp:revision>316</cp:revision>
  <dcterms:created xsi:type="dcterms:W3CDTF">2011-08-23T16:30:42Z</dcterms:created>
  <dcterms:modified xsi:type="dcterms:W3CDTF">2019-07-02T18:33:26Z</dcterms:modified>
</cp:coreProperties>
</file>